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5" r:id="rId23"/>
    <p:sldId id="286" r:id="rId24"/>
    <p:sldId id="287" r:id="rId25"/>
    <p:sldId id="288" r:id="rId26"/>
    <p:sldId id="289" r:id="rId27"/>
    <p:sldId id="291" r:id="rId28"/>
    <p:sldId id="290" r:id="rId29"/>
    <p:sldId id="295" r:id="rId30"/>
    <p:sldId id="297" r:id="rId31"/>
    <p:sldId id="296" r:id="rId32"/>
    <p:sldId id="320" r:id="rId33"/>
    <p:sldId id="302" r:id="rId34"/>
    <p:sldId id="303" r:id="rId35"/>
    <p:sldId id="321" r:id="rId36"/>
    <p:sldId id="304" r:id="rId37"/>
    <p:sldId id="305" r:id="rId38"/>
    <p:sldId id="306" r:id="rId39"/>
    <p:sldId id="307" r:id="rId40"/>
    <p:sldId id="308" r:id="rId41"/>
    <p:sldId id="310" r:id="rId42"/>
    <p:sldId id="311" r:id="rId43"/>
    <p:sldId id="312" r:id="rId44"/>
    <p:sldId id="313" r:id="rId45"/>
    <p:sldId id="314" r:id="rId46"/>
    <p:sldId id="31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 err="1"/>
              <a:t>Специфика</a:t>
            </a:r>
            <a:r>
              <a:rPr lang="en-US" b="1" dirty="0"/>
              <a:t> </a:t>
            </a:r>
            <a:r>
              <a:rPr lang="en-US" b="1" dirty="0" err="1"/>
              <a:t>методов</a:t>
            </a:r>
            <a:r>
              <a:rPr lang="en-US" b="1" dirty="0"/>
              <a:t> </a:t>
            </a:r>
            <a:r>
              <a:rPr lang="en-US" b="1" dirty="0" err="1"/>
              <a:t>машинного</a:t>
            </a:r>
            <a:r>
              <a:rPr lang="en-US" b="1" dirty="0"/>
              <a:t> </a:t>
            </a:r>
            <a:r>
              <a:rPr lang="en-US" b="1" dirty="0" err="1"/>
              <a:t>обучения</a:t>
            </a:r>
            <a:r>
              <a:rPr lang="en-US" b="1" dirty="0"/>
              <a:t> </a:t>
            </a:r>
            <a:r>
              <a:rPr lang="en-US" b="1" dirty="0" err="1"/>
              <a:t>при</a:t>
            </a:r>
            <a:r>
              <a:rPr lang="en-US" b="1" dirty="0"/>
              <a:t> </a:t>
            </a:r>
            <a:r>
              <a:rPr lang="en-US" b="1" dirty="0" err="1"/>
              <a:t>анализе</a:t>
            </a:r>
            <a:r>
              <a:rPr lang="en-US" b="1" dirty="0"/>
              <a:t> </a:t>
            </a:r>
            <a:r>
              <a:rPr lang="en-US" b="1" dirty="0" err="1"/>
              <a:t>временных</a:t>
            </a:r>
            <a:r>
              <a:rPr lang="en-US" b="1" dirty="0"/>
              <a:t> </a:t>
            </a:r>
            <a:r>
              <a:rPr lang="en-US" b="1" dirty="0" err="1"/>
              <a:t>рядов</a:t>
            </a:r>
            <a:endParaRPr lang="en-US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Методы поиска аномалий во временных рядах;</a:t>
            </a:r>
          </a:p>
          <a:p>
            <a:pPr rtl="0"/>
            <a:r>
              <a:rPr lang="en-US" dirty="0" err="1" smtClean="0"/>
              <a:t>Специфи</a:t>
            </a:r>
            <a:r>
              <a:rPr lang="ru-RU" dirty="0" smtClean="0"/>
              <a:t>ка</a:t>
            </a:r>
            <a:r>
              <a:rPr lang="en-US" dirty="0" smtClean="0"/>
              <a:t> проблем классификации временных рядов и методов их решения;</a:t>
            </a:r>
          </a:p>
          <a:p>
            <a:pPr rtl="0"/>
            <a:r>
              <a:rPr lang="en-US" dirty="0" err="1" smtClean="0"/>
              <a:t>Специфи</a:t>
            </a:r>
            <a:r>
              <a:rPr lang="ru-RU" dirty="0" smtClean="0"/>
              <a:t>ка</a:t>
            </a:r>
            <a:r>
              <a:rPr lang="en-US" dirty="0" smtClean="0"/>
              <a:t> задач регрессии для временных рядов и методов их решения с помощью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Обнаружение аномалий</a:t>
            </a:r>
            <a:r>
              <a:rPr lang="ru-RU" b="1" dirty="0"/>
              <a:t>. </a:t>
            </a:r>
            <a:r>
              <a:rPr lang="en-US" b="1" dirty="0"/>
              <a:t>подходы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162748"/>
            <a:ext cx="10741025" cy="5100193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Можно выделить несколько подходов к обнаружению аномалий:</a:t>
            </a:r>
          </a:p>
          <a:p>
            <a:pPr lvl="0"/>
            <a:r>
              <a:rPr lang="ru-RU" sz="2000" b="1" dirty="0"/>
              <a:t>Обнаружение аномалий на основе ошибки прогноза </a:t>
            </a:r>
            <a:r>
              <a:rPr lang="ru-RU" sz="2000" dirty="0"/>
              <a:t> временного ряда (и ее отклонения).</a:t>
            </a:r>
          </a:p>
          <a:p>
            <a:pPr lvl="0"/>
            <a:r>
              <a:rPr lang="ru-RU" sz="2000" b="1" dirty="0"/>
              <a:t>Обнаружение аномалий на основе необычных форм (закономерностей, поведения)</a:t>
            </a:r>
            <a:r>
              <a:rPr lang="ru-RU" sz="2000" dirty="0"/>
              <a:t>  временного ряда.</a:t>
            </a:r>
          </a:p>
          <a:p>
            <a:pPr lvl="0"/>
            <a:endParaRPr 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9619" y="3804666"/>
            <a:ext cx="116897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В каждом подходе мы должны ввести некоторую метрику для обнаружения аномалий </a:t>
            </a:r>
            <a:br>
              <a:rPr lang="ru-RU" sz="2000" dirty="0"/>
            </a:br>
            <a:r>
              <a:rPr lang="ru-RU" sz="2000" dirty="0"/>
              <a:t>(в классических статистических термин отклонение). </a:t>
            </a:r>
            <a:br>
              <a:rPr lang="ru-RU" sz="2000" dirty="0"/>
            </a:br>
            <a:r>
              <a:rPr lang="ru-RU" sz="2000" dirty="0"/>
              <a:t>Такой метрикой может быть, например: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Евклидово расстояние,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MAPE (средняя абсолютная ошибка в процентах),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Некоторая метрика статистической информации, такая как энтропия или расхождение KL.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Во всех случаях предполагаемое отклонение, то есть значение ошибки, пропорционально относительной оценки аномалии.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оценка аномалии превышает некоторый установленный порог, это отмечается как аномалия.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65175" y="2700103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Отметим,</a:t>
            </a:r>
            <a:r>
              <a:rPr lang="ru-RU" sz="2000" dirty="0"/>
              <a:t>  что поиск аномалии можно проводить как для полного временного ряда, так и по результатам его декомпозиции.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Пример поиска аномалии в остатках декомпозиции.</a:t>
            </a:r>
          </a:p>
        </p:txBody>
      </p:sp>
    </p:spTree>
    <p:extLst>
      <p:ext uri="{BB962C8B-B14F-4D97-AF65-F5344CB8AC3E}">
        <p14:creationId xmlns:p14="http://schemas.microsoft.com/office/powerpoint/2010/main" val="10210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ru-RU" b="1" dirty="0" smtClean="0"/>
              <a:t>Обнаружение аномалий. </a:t>
            </a:r>
            <a:r>
              <a:rPr lang="en-US" b="1" dirty="0"/>
              <a:t>Методы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/>
              <a:t>Методы обнаружения аномалий</a:t>
            </a:r>
          </a:p>
          <a:p>
            <a:pPr algn="l" rtl="0"/>
            <a:r>
              <a:rPr lang="en-US" sz="2000" dirty="0"/>
              <a:t>Обнаружение аномалий может быть выполнено с использованием:</a:t>
            </a:r>
            <a:br>
              <a:rPr lang="en-US" sz="2000" dirty="0"/>
            </a:br>
            <a:endParaRPr lang="en-US" sz="2000" dirty="0"/>
          </a:p>
          <a:p>
            <a:pPr algn="l" rtl="0"/>
            <a:r>
              <a:rPr lang="en-US" sz="2000" b="1" dirty="0"/>
              <a:t>контролируемые методы обнаружения аномалий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- серия с двумя классами, обозначенными как нормальный и аномальный,</a:t>
            </a:r>
            <a:br>
              <a:rPr lang="en-US" sz="2000" dirty="0"/>
            </a:br>
            <a:endParaRPr lang="en-US" sz="2000" dirty="0"/>
          </a:p>
          <a:p>
            <a:pPr algn="l" rtl="0"/>
            <a:r>
              <a:rPr lang="en-US" sz="2000" b="1" dirty="0"/>
              <a:t>полу-контролируемые методы обнаружения аномалий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- в серии есть один класс, помеченный как нормальный, и множество немаркированных данных,</a:t>
            </a:r>
            <a:br>
              <a:rPr lang="en-US" sz="2000" dirty="0"/>
            </a:br>
            <a:endParaRPr lang="en-US" sz="2000" dirty="0"/>
          </a:p>
          <a:p>
            <a:pPr algn="l" rtl="0"/>
            <a:r>
              <a:rPr lang="en-US" sz="2000" b="1" dirty="0"/>
              <a:t>неконтролируемые методы обнаружения аномалий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 smtClean="0"/>
              <a:t>ряд</a:t>
            </a:r>
            <a:r>
              <a:rPr lang="ru-RU" sz="2000" dirty="0" smtClean="0"/>
              <a:t> не размечен</a:t>
            </a:r>
            <a:r>
              <a:rPr lang="en-US" sz="2000" dirty="0" smtClean="0"/>
              <a:t>, </a:t>
            </a:r>
            <a:r>
              <a:rPr lang="en-US" sz="2000" dirty="0" err="1"/>
              <a:t>но</a:t>
            </a:r>
            <a:r>
              <a:rPr lang="en-US" sz="2000" dirty="0"/>
              <a:t> </a:t>
            </a:r>
            <a:r>
              <a:rPr lang="en-US" sz="2000" dirty="0" err="1" smtClean="0"/>
              <a:t>есть</a:t>
            </a:r>
            <a:r>
              <a:rPr lang="en-US" sz="2000" dirty="0" smtClean="0"/>
              <a:t> </a:t>
            </a:r>
            <a:r>
              <a:rPr lang="en-US" sz="2000" dirty="0" err="1"/>
              <a:t>правило</a:t>
            </a:r>
            <a:r>
              <a:rPr lang="en-US" sz="2000" dirty="0"/>
              <a:t> </a:t>
            </a:r>
            <a:r>
              <a:rPr lang="ru-RU" sz="2000" dirty="0" smtClean="0"/>
              <a:t>отбора</a:t>
            </a:r>
            <a:r>
              <a:rPr lang="en-US" sz="2000" dirty="0" smtClean="0"/>
              <a:t>, </a:t>
            </a:r>
            <a:r>
              <a:rPr lang="en-US" sz="2000" dirty="0" err="1" smtClean="0"/>
              <a:t>котор</a:t>
            </a:r>
            <a:r>
              <a:rPr lang="ru-RU" sz="2000" dirty="0" smtClean="0"/>
              <a:t>ому</a:t>
            </a:r>
            <a:r>
              <a:rPr lang="en-US" sz="2000" dirty="0" smtClean="0"/>
              <a:t> </a:t>
            </a:r>
            <a:r>
              <a:rPr lang="en-US" sz="2000" dirty="0"/>
              <a:t>должны удовлетворять </a:t>
            </a:r>
            <a:r>
              <a:rPr lang="en-US" sz="2000" dirty="0" err="1"/>
              <a:t>нормальные</a:t>
            </a:r>
            <a:r>
              <a:rPr lang="en-US" sz="2000" dirty="0"/>
              <a:t> </a:t>
            </a:r>
            <a:r>
              <a:rPr lang="ru-RU" sz="2000" dirty="0" smtClean="0"/>
              <a:t>	</a:t>
            </a:r>
            <a:r>
              <a:rPr lang="en-US" sz="2000" dirty="0" err="1" smtClean="0"/>
              <a:t>данные</a:t>
            </a:r>
            <a:r>
              <a:rPr lang="en-US" sz="2000" dirty="0"/>
              <a:t>.</a:t>
            </a:r>
          </a:p>
          <a:p>
            <a:pPr algn="l" rtl="0"/>
            <a:endParaRPr lang="en-US" sz="16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r>
              <a:rPr lang="ru-RU" b="1" dirty="0" smtClean="0"/>
              <a:t>Обнаружение аномалий. </a:t>
            </a:r>
            <a:r>
              <a:rPr lang="en-US" b="1" dirty="0" err="1"/>
              <a:t>BoxPlot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07975" y="1018894"/>
            <a:ext cx="11621954" cy="510019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Во многих случаях в качестве основы для сравнения методов обнаружения аномалий может применяться </a:t>
            </a:r>
            <a:r>
              <a:rPr lang="ru-RU" sz="2000" b="1" dirty="0" err="1"/>
              <a:t>межквартильный</a:t>
            </a:r>
            <a:r>
              <a:rPr lang="ru-RU" sz="2000" b="1" dirty="0"/>
              <a:t> размах (IQR</a:t>
            </a:r>
            <a:r>
              <a:rPr lang="ru-RU" sz="2000" b="1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Метод представляет собой представление распределения данных в виде 4-квантилей.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Выбросы можно рассматривать как все значения квантилей выше 75% или ниже 25%.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правило, IQR графически представлены в виде   </a:t>
            </a:r>
            <a:r>
              <a:rPr lang="ru-RU" sz="2000" b="1" dirty="0" smtClean="0"/>
              <a:t>диаграммы типа ящик с усами</a:t>
            </a:r>
            <a:r>
              <a:rPr lang="ru-RU" sz="2000" dirty="0" smtClean="0"/>
              <a:t>.</a:t>
            </a:r>
            <a:endParaRPr lang="ru-RU" sz="20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вы упорядочиваете данные от малого к большему, средняя точка называется медианной. </a:t>
            </a:r>
            <a:endParaRPr lang="ru-RU" sz="2000" dirty="0" smtClean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Медиана </a:t>
            </a:r>
            <a:r>
              <a:rPr lang="ru-RU" sz="2000" dirty="0"/>
              <a:t>разделяет данные на две половины. </a:t>
            </a:r>
            <a:endParaRPr lang="ru-RU" sz="2000" dirty="0" smtClean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Средние </a:t>
            </a:r>
            <a:r>
              <a:rPr lang="ru-RU" sz="2000" dirty="0"/>
              <a:t>точки каждой из этих половин называются квартилем.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Другими словами, вы можете разделить данные на 3 квартиля - 1-й, 2-й и 3-й (у 2-го квартиля есть название - медиана). Таким образом, </a:t>
            </a:r>
            <a:r>
              <a:rPr lang="ru-RU" sz="2000" dirty="0" err="1"/>
              <a:t>межквартильный</a:t>
            </a:r>
            <a:r>
              <a:rPr lang="ru-RU" sz="2000" dirty="0"/>
              <a:t> размах - это расстояние между 1-м и 3-м квартилями. </a:t>
            </a:r>
            <a:endParaRPr lang="ru-RU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Теория </a:t>
            </a:r>
            <a:r>
              <a:rPr lang="ru-RU" sz="2000" dirty="0"/>
              <a:t>обнаружения аномалий с использованием IQR заключается в том, что если точка данных находится слишком далеко от 1-го и 3-го квартилей, это, вероятно, является выбросом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5788" t="13854" r="5151" b="22958"/>
          <a:stretch/>
        </p:blipFill>
        <p:spPr>
          <a:xfrm>
            <a:off x="5093293" y="5101841"/>
            <a:ext cx="4580546" cy="16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Обнаружение аномалий. </a:t>
            </a:r>
            <a:r>
              <a:rPr lang="en-US" b="1" dirty="0" err="1" smtClean="0"/>
              <a:t>BoxPlot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25487" y="1022350"/>
            <a:ext cx="10741025" cy="510019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Усы </a:t>
            </a:r>
            <a:r>
              <a:rPr lang="ru-RU" sz="2000" dirty="0"/>
              <a:t>обычно увеличиваются на расстояние 1,5 * IQR по обе стороны коробки. Следовательно, все точки данных за пределами этих значений 1,5 * IQR помечаются как выбросы.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/>
              <a:t>Сравнение</a:t>
            </a:r>
            <a:r>
              <a:rPr lang="en-US" sz="2000" dirty="0" smtClean="0"/>
              <a:t> </a:t>
            </a:r>
            <a:r>
              <a:rPr lang="en-US" sz="2000" b="1" dirty="0" err="1"/>
              <a:t>BoxPlot</a:t>
            </a:r>
            <a:r>
              <a:rPr lang="en-US" sz="2000" b="1" dirty="0"/>
              <a:t> </a:t>
            </a:r>
            <a:r>
              <a:rPr lang="en-US" sz="2000" dirty="0" smtClean="0"/>
              <a:t>и </a:t>
            </a:r>
            <a:r>
              <a:rPr lang="en-US" sz="2000" dirty="0" err="1" smtClean="0"/>
              <a:t>нормального</a:t>
            </a:r>
            <a:r>
              <a:rPr lang="en-US" sz="2000" dirty="0" smtClean="0"/>
              <a:t> </a:t>
            </a:r>
            <a:r>
              <a:rPr lang="en-US" sz="2000" dirty="0" err="1" smtClean="0"/>
              <a:t>распределения</a:t>
            </a:r>
            <a:endParaRPr lang="en-US" sz="16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20" y="3121002"/>
            <a:ext cx="4473574" cy="2236787"/>
          </a:xfrm>
          <a:prstGeom prst="rect">
            <a:avLst/>
          </a:prstGeom>
        </p:spPr>
      </p:pic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2514251"/>
            <a:ext cx="4509291" cy="321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/>
            <a:r>
              <a:rPr lang="ru-RU" b="1" dirty="0" smtClean="0"/>
              <a:t>О</a:t>
            </a:r>
            <a:r>
              <a:rPr lang="en-US" b="1" dirty="0" err="1" smtClean="0"/>
              <a:t>бнаружение</a:t>
            </a:r>
            <a:r>
              <a:rPr lang="en-US" b="1" dirty="0" smtClean="0"/>
              <a:t> </a:t>
            </a:r>
            <a:r>
              <a:rPr lang="ru-RU" b="1" dirty="0" smtClean="0"/>
              <a:t>а</a:t>
            </a:r>
            <a:r>
              <a:rPr lang="en-US" b="1" dirty="0" err="1" smtClean="0"/>
              <a:t>номали</a:t>
            </a:r>
            <a:r>
              <a:rPr lang="ru-RU" b="1" dirty="0" smtClean="0"/>
              <a:t>й. </a:t>
            </a:r>
            <a:r>
              <a:rPr lang="ru-RU" b="1" dirty="0" smtClean="0">
                <a:solidFill>
                  <a:srgbClr val="000000"/>
                </a:solidFill>
              </a:rPr>
              <a:t>Методы 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ru-RU" sz="2000" dirty="0"/>
                  <a:t>Большинство методов  </a:t>
                </a:r>
                <a:r>
                  <a:rPr lang="ru-RU" sz="2000" b="1" dirty="0"/>
                  <a:t>неконтролируемого</a:t>
                </a:r>
                <a:r>
                  <a:rPr lang="ru-RU" sz="2000" dirty="0"/>
                  <a:t>  обнаружения аномалий пытаются определить аномалии путем анализа распределения всех значений ошибок и использования порогового значения </a:t>
                </a:r>
                <a:r>
                  <a:rPr lang="ru-RU" sz="2000" dirty="0" err="1"/>
                  <a:t>процентиля</a:t>
                </a:r>
                <a:r>
                  <a:rPr lang="ru-RU" sz="2000" dirty="0" smtClean="0"/>
                  <a:t>.</a:t>
                </a:r>
              </a:p>
              <a:p>
                <a:pPr lvl="0"/>
                <a:r>
                  <a:rPr lang="ru-RU" sz="2000" dirty="0" smtClean="0"/>
                  <a:t>Один </a:t>
                </a:r>
                <a:r>
                  <a:rPr lang="ru-RU" sz="2000" dirty="0"/>
                  <a:t>из распространенных подходов - установить порог = 3⋅𝑠𝑡𝑑, где 𝑠𝑡𝑑 - стандартное отклонение рассматриваемого распределения. Данные могут быть предварительно нормализованы для оценки их значений (и выбросов) в относительных единицах</a:t>
                </a:r>
                <a:r>
                  <a:rPr lang="ru-RU" sz="2000" dirty="0" smtClean="0"/>
                  <a:t>.</a:t>
                </a: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altLang="ru-RU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𝐸𝑉</m:t>
                          </m:r>
                          <m:d>
                            <m:dPr>
                              <m:ctrlP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ru-RU" altLang="ru-RU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ru-RU" sz="20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ru-RU" sz="2000" dirty="0" smtClean="0"/>
                  <a:t>все </a:t>
                </a:r>
                <a:r>
                  <a:rPr lang="ru-RU" sz="2000" dirty="0"/>
                  <a:t>значения z выше 2,5 или ниже -2,5 следует рассматривать как выбросы с достоверностью 99%.</a:t>
                </a:r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Иллюстрация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из в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процентиль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в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качестве пример 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правило 68-95-99,7 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или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правило </a:t>
                </a:r>
                <a:r>
                  <a:rPr lang="en-US" altLang="ru-RU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три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сигма</a:t>
                </a:r>
                <a:endParaRPr lang="en-US" altLang="ru-RU" sz="2000" b="1" dirty="0" smtClean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68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% 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значение в </a:t>
                </a:r>
                <a:r>
                  <a:rPr lang="ru-RU" altLang="ru-RU" sz="1800" dirty="0" err="1" smtClean="0">
                    <a:solidFill>
                      <a:srgbClr val="000000"/>
                    </a:solidFill>
                  </a:rPr>
                  <a:t>дипазоне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 [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𝑚𝑒𝑎𝑛 − 𝑠𝑡𝑑, 𝑚𝑒𝑎𝑛 +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en-US" altLang="ru-RU" sz="1800" dirty="0" smtClean="0">
                    <a:solidFill>
                      <a:srgbClr val="000000"/>
                    </a:solidFill>
                  </a:rPr>
                  <a:t>]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95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% значение в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дипазоне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[𝑚𝑒𝑎𝑛 − 2⋅𝑠𝑡𝑑, 𝑚𝑒𝑎𝑛 + ⋅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en-US" altLang="ru-RU" sz="1800" dirty="0" smtClean="0">
                    <a:solidFill>
                      <a:srgbClr val="000000"/>
                    </a:solidFill>
                  </a:rPr>
                  <a:t>]</a:t>
                </a:r>
                <a:endParaRPr lang="ru-RU" altLang="ru-RU" sz="18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>
                    <a:solidFill>
                      <a:srgbClr val="000000"/>
                    </a:solidFill>
                  </a:rPr>
                  <a:t>99,7% значение в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дипазоне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[𝑚𝑒𝑎𝑛 − 3⋅𝑠𝑡𝑑, 𝑚𝑒𝑎𝑛 + 3⋅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𝑠𝑡𝑑].</a:t>
                </a:r>
                <a:endParaRPr lang="ru-RU" altLang="ru-RU" sz="1800" dirty="0">
                  <a:solidFill>
                    <a:srgbClr val="000000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  <a:blipFill>
                <a:blip r:embed="rId2"/>
                <a:stretch>
                  <a:fillRect l="-468" t="-1082" r="-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3" y="3940175"/>
            <a:ext cx="4418721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 algn="l" rtl="0"/>
            <a:r>
              <a:rPr lang="ru-RU" b="1" dirty="0" smtClean="0"/>
              <a:t>Обнаружение аномалий. </a:t>
            </a:r>
            <a:r>
              <a:rPr lang="ru-RU" altLang="ru-RU" b="1" dirty="0" smtClean="0">
                <a:solidFill>
                  <a:srgbClr val="000000"/>
                </a:solidFill>
              </a:rPr>
              <a:t>Методы </a:t>
            </a:r>
            <a:r>
              <a:rPr lang="ru-RU" altLang="ru-RU" b="1" dirty="0" smtClean="0">
                <a:solidFill>
                  <a:srgbClr val="000000"/>
                </a:solidFill>
              </a:rPr>
              <a:t>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Метод глобального порога</a:t>
            </a:r>
            <a:r>
              <a:rPr lang="ru-RU" sz="2000" dirty="0"/>
              <a:t>  - самый простой метод, который подходит </a:t>
            </a:r>
            <a:r>
              <a:rPr lang="ru-RU" sz="2000" dirty="0" smtClean="0"/>
              <a:t>для </a:t>
            </a:r>
            <a:r>
              <a:rPr lang="ru-RU" sz="2000" dirty="0" err="1" smtClean="0"/>
              <a:t>оброса</a:t>
            </a:r>
            <a:r>
              <a:rPr lang="ru-RU" sz="2000" dirty="0" smtClean="0"/>
              <a:t> значений </a:t>
            </a:r>
            <a:r>
              <a:rPr lang="ru-RU" sz="2000" dirty="0"/>
              <a:t>глобальных выбросов.</a:t>
            </a:r>
          </a:p>
          <a:p>
            <a:pPr lvl="0"/>
            <a:r>
              <a:rPr lang="ru-RU" sz="2000" dirty="0"/>
              <a:t>Поиск может быть выполнен путем вычисления статистических значений, таких как среднее или медианное скользящее среднее данных, и использования стандартного отклонения для получения диапазона статистических значений, который может определять верхнюю и нижнюю границы, и все, что выходит за пределы этих диапазонов, может быть </a:t>
            </a:r>
            <a:r>
              <a:rPr lang="ru-RU" sz="2000" dirty="0" smtClean="0"/>
              <a:t>рассмотрено как аномалии.</a:t>
            </a:r>
            <a:endParaRPr 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162300"/>
            <a:ext cx="5539870" cy="36195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7700"/>
            <a:ext cx="573405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 algn="l" rtl="0"/>
            <a:r>
              <a:rPr lang="ru-RU" b="1" dirty="0" smtClean="0"/>
              <a:t>Обнаружение аномалий. </a:t>
            </a:r>
            <a:r>
              <a:rPr lang="ru-RU" altLang="ru-RU" b="1" dirty="0" smtClean="0">
                <a:solidFill>
                  <a:srgbClr val="000000"/>
                </a:solidFill>
              </a:rPr>
              <a:t>Методы </a:t>
            </a:r>
            <a:r>
              <a:rPr lang="ru-RU" altLang="ru-RU" b="1" dirty="0" smtClean="0">
                <a:solidFill>
                  <a:srgbClr val="000000"/>
                </a:solidFill>
              </a:rPr>
              <a:t>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Пример выбора порога на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 smtClean="0"/>
              <a:t>оценки</a:t>
            </a:r>
            <a:r>
              <a:rPr lang="ru-RU" dirty="0" smtClean="0"/>
              <a:t> </a:t>
            </a:r>
            <a:r>
              <a:rPr lang="en-US" dirty="0" err="1" smtClean="0"/>
              <a:t>распределения</a:t>
            </a:r>
            <a:r>
              <a:rPr lang="en-US" dirty="0"/>
              <a:t>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308417"/>
            <a:ext cx="9894888" cy="20145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3387" y="3818952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 smtClean="0"/>
              <a:t>Порог STD</a:t>
            </a:r>
            <a:endParaRPr lang="ru-RU" dirty="0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3" y="1682305"/>
            <a:ext cx="3867023" cy="2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 algn="l" rtl="0"/>
            <a:r>
              <a:rPr lang="ru-RU" b="1" dirty="0" smtClean="0"/>
              <a:t>Обнаружение аномалий. </a:t>
            </a:r>
            <a:r>
              <a:rPr lang="ru-RU" altLang="ru-RU" b="1" dirty="0" smtClean="0">
                <a:solidFill>
                  <a:srgbClr val="000000"/>
                </a:solidFill>
              </a:rPr>
              <a:t>Методы </a:t>
            </a:r>
            <a:r>
              <a:rPr lang="ru-RU" altLang="ru-RU" b="1" dirty="0" smtClean="0">
                <a:solidFill>
                  <a:srgbClr val="000000"/>
                </a:solidFill>
              </a:rPr>
              <a:t>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Метод локального порога для поиска аномалий.</a:t>
            </a:r>
            <a:r>
              <a:rPr lang="en-US" sz="2400" dirty="0"/>
              <a:t>Анализируйте аномалии по относительному порогу в некотором движущемся окне. Например, </a:t>
            </a:r>
            <a:r>
              <a:rPr lang="en-US" sz="2400" dirty="0" err="1"/>
              <a:t>относительно</a:t>
            </a:r>
            <a:r>
              <a:rPr lang="en-US" sz="2400" dirty="0"/>
              <a:t> </a:t>
            </a:r>
            <a:r>
              <a:rPr lang="en-US" sz="2400" dirty="0" err="1" smtClean="0"/>
              <a:t>среднего</a:t>
            </a:r>
            <a:r>
              <a:rPr lang="ru-RU" sz="2400" dirty="0" smtClean="0"/>
              <a:t>, дисперсии</a:t>
            </a:r>
            <a:r>
              <a:rPr lang="en-US" sz="2400" dirty="0" smtClean="0"/>
              <a:t> и</a:t>
            </a:r>
            <a:r>
              <a:rPr lang="ru-RU" sz="2400" dirty="0" smtClean="0"/>
              <a:t> т.д.</a:t>
            </a:r>
            <a:endParaRPr lang="ru-RU" altLang="ru-RU" sz="18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798191"/>
            <a:ext cx="4460434" cy="3098355"/>
          </a:xfrm>
          <a:prstGeom prst="rect">
            <a:avLst/>
          </a:prstGeom>
        </p:spPr>
      </p:pic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09" y="2984500"/>
            <a:ext cx="7385316" cy="24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 algn="l" rtl="0"/>
            <a:r>
              <a:rPr lang="ru-RU" b="1" dirty="0" smtClean="0"/>
              <a:t>Обнаружение аномалий. </a:t>
            </a:r>
            <a:r>
              <a:rPr lang="ru-RU" altLang="ru-RU" b="1" dirty="0" smtClean="0">
                <a:solidFill>
                  <a:srgbClr val="000000"/>
                </a:solidFill>
              </a:rPr>
              <a:t>Методы </a:t>
            </a:r>
            <a:r>
              <a:rPr lang="ru-RU" altLang="ru-RU" b="1" dirty="0" smtClean="0">
                <a:solidFill>
                  <a:srgbClr val="000000"/>
                </a:solidFill>
              </a:rPr>
              <a:t>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Неконтролируемый поиск на основе модели</a:t>
            </a:r>
            <a:endParaRPr lang="ru-RU" sz="2000" dirty="0"/>
          </a:p>
          <a:p>
            <a:pPr lvl="0"/>
            <a:r>
              <a:rPr lang="ru-RU" sz="2000" u="sng" dirty="0"/>
              <a:t>Метод основан на создании прогнозной модели и установке порога ошибки прогнозирования (например, MAPE для локальных аномалий).</a:t>
            </a:r>
            <a:endParaRPr lang="ru-RU" sz="2000" dirty="0"/>
          </a:p>
          <a:p>
            <a:pPr lvl="1"/>
            <a:r>
              <a:rPr lang="ru-RU" sz="2000" dirty="0"/>
              <a:t>Порог ошибки здесь можно интерпретировать как уровень уверенности для подтверждения гипотезы о выбросах.</a:t>
            </a:r>
          </a:p>
          <a:p>
            <a:pPr lvl="1"/>
            <a:r>
              <a:rPr lang="ru-RU" sz="2000" dirty="0"/>
              <a:t>Такой подход подходит как для локальных, так и для глобальных аномалий.</a:t>
            </a:r>
          </a:p>
          <a:p>
            <a:pPr lvl="1"/>
            <a:r>
              <a:rPr lang="ru-RU" sz="2000" dirty="0"/>
              <a:t>Для построения </a:t>
            </a:r>
            <a:r>
              <a:rPr lang="ru-RU" sz="2000" dirty="0" smtClean="0"/>
              <a:t>модели </a:t>
            </a:r>
            <a:r>
              <a:rPr lang="ru-RU" sz="2000" dirty="0"/>
              <a:t>также могут быть эффективно использованы популярные алгоритмы моделирования временных рядов, такие как скользящее среднее, SARIMA, или любой алгоритм на основе регрессии или машинного обучения и глубокого обучения, например LSTM</a:t>
            </a:r>
            <a:r>
              <a:rPr lang="ru-RU" sz="2000" dirty="0" smtClean="0"/>
              <a:t>.</a:t>
            </a:r>
          </a:p>
          <a:p>
            <a:pPr lvl="1"/>
            <a:r>
              <a:rPr lang="ru-RU" sz="2000" dirty="0"/>
              <a:t> </a:t>
            </a:r>
            <a:r>
              <a:rPr lang="ru-RU" sz="2000" i="1" dirty="0"/>
              <a:t>Примечание</a:t>
            </a:r>
            <a:endParaRPr lang="ru-RU" sz="2000" dirty="0"/>
          </a:p>
          <a:p>
            <a:pPr lvl="2"/>
            <a:r>
              <a:rPr lang="ru-RU" dirty="0"/>
              <a:t>Если оценка параметров модели проводится только для «нормальных» данных (без аномалий), </a:t>
            </a:r>
            <a:r>
              <a:rPr lang="ru-RU" dirty="0" smtClean="0"/>
              <a:t>а </a:t>
            </a:r>
            <a:r>
              <a:rPr lang="ru-RU" dirty="0" err="1" smtClean="0"/>
              <a:t>валидация</a:t>
            </a:r>
            <a:r>
              <a:rPr lang="ru-RU" dirty="0" smtClean="0"/>
              <a:t> на данных с аномалиями, то </a:t>
            </a:r>
            <a:r>
              <a:rPr lang="ru-RU" dirty="0"/>
              <a:t>задача может считаться частично </a:t>
            </a:r>
            <a:r>
              <a:rPr lang="ru-RU" dirty="0" err="1" smtClean="0"/>
              <a:t>контролируемоым</a:t>
            </a:r>
            <a:r>
              <a:rPr lang="ru-RU" dirty="0" smtClean="0"/>
              <a:t> </a:t>
            </a:r>
            <a:r>
              <a:rPr lang="ru-RU" dirty="0" err="1" smtClean="0"/>
              <a:t>обучаением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 fontScale="90000"/>
          </a:bodyPr>
          <a:lstStyle/>
          <a:p>
            <a:pPr lvl="0" algn="l" rtl="0"/>
            <a:r>
              <a:rPr lang="ru-RU" b="1" dirty="0" smtClean="0"/>
              <a:t>Обнаружение аномалий. </a:t>
            </a:r>
            <a:r>
              <a:rPr lang="ru-RU" altLang="ru-RU" b="1" dirty="0" smtClean="0">
                <a:solidFill>
                  <a:srgbClr val="000000"/>
                </a:solidFill>
              </a:rPr>
              <a:t>Методы </a:t>
            </a:r>
            <a:r>
              <a:rPr lang="ru-RU" altLang="ru-RU" b="1" dirty="0" smtClean="0">
                <a:solidFill>
                  <a:srgbClr val="000000"/>
                </a:solidFill>
              </a:rPr>
              <a:t>без учителя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Пример поиска выбросов путем прогнозирования на основе модели.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1682305"/>
            <a:ext cx="7826375" cy="48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en-US" b="1" dirty="0"/>
              <a:t>Обнаружение аномалий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lvl="0"/>
            <a:r>
              <a:rPr lang="ru-RU" sz="2000" b="1" dirty="0"/>
              <a:t>Задача обнаружения аномалий</a:t>
            </a:r>
            <a:endParaRPr lang="ru-RU" sz="2000" dirty="0"/>
          </a:p>
          <a:p>
            <a:pPr lvl="0"/>
            <a:r>
              <a:rPr lang="ru-RU" sz="2000" dirty="0"/>
              <a:t>Проблема обнаружения выбросов или аномалий для временных рядов обычно формулируется как обнаружение резких и кратковременных изменений значений данных относительно некоторых стандартных или обычных значений ряда.</a:t>
            </a:r>
          </a:p>
          <a:p>
            <a:pPr lvl="0"/>
            <a:r>
              <a:rPr lang="ru-RU" sz="2000" dirty="0"/>
              <a:t>Таким образом, части (или сегменты) ряда аномалий должны существенно отличаться от остальных данных в статистическом смысле.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algn="l" rtl="0"/>
            <a:endParaRPr lang="ru-RU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906973"/>
            <a:ext cx="5229225" cy="25146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15012" y="3318057"/>
            <a:ext cx="5945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аномалия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(или выброс) - это наблюдение, в котором по крайней мере одна переменная имеет необычное значение.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000000"/>
                </a:solidFill>
              </a:rPr>
              <a:t>одномерный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выброс</a:t>
            </a:r>
            <a:r>
              <a:rPr lang="en-US" sz="2000" dirty="0">
                <a:solidFill>
                  <a:srgbClr val="000000"/>
                </a:solidFill>
              </a:rPr>
              <a:t> - наблюдение с переменной, имеющей необычное значение.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000000"/>
                </a:solidFill>
              </a:rPr>
              <a:t>многомерный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выброс</a:t>
            </a:r>
            <a:r>
              <a:rPr lang="en-US" sz="2000" dirty="0">
                <a:solidFill>
                  <a:srgbClr val="000000"/>
                </a:solidFill>
              </a:rPr>
              <a:t> - это наблюдение, в котором по крайней мере </a:t>
            </a:r>
            <a:r>
              <a:rPr lang="en-US" sz="2000" dirty="0" err="1">
                <a:solidFill>
                  <a:srgbClr val="000000"/>
                </a:solidFill>
              </a:rPr>
              <a:t>две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точки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имеют необычные значения.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8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365125"/>
            <a:ext cx="10741025" cy="711645"/>
          </a:xfrm>
        </p:spPr>
        <p:txBody>
          <a:bodyPr>
            <a:normAutofit/>
          </a:bodyPr>
          <a:lstStyle/>
          <a:p>
            <a:pPr lvl="0" algn="l" rtl="0"/>
            <a:r>
              <a:rPr lang="ru-RU" sz="3600" b="1" dirty="0" smtClean="0"/>
              <a:t>Обнаружение аномалий н</a:t>
            </a:r>
            <a:r>
              <a:rPr lang="en-US" sz="3600" b="1" dirty="0" smtClean="0"/>
              <a:t>а </a:t>
            </a:r>
            <a:r>
              <a:rPr lang="en-US" sz="3600" b="1" dirty="0" err="1"/>
              <a:t>основе</a:t>
            </a:r>
            <a:r>
              <a:rPr lang="en-US" sz="3600" b="1" dirty="0"/>
              <a:t> </a:t>
            </a:r>
            <a:r>
              <a:rPr lang="en-US" sz="3600" b="1" dirty="0" err="1" smtClean="0"/>
              <a:t>кластеризации</a:t>
            </a:r>
            <a:endParaRPr lang="en-US" sz="3600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/>
              <a:t>Поиск аномалий на основе кластеризации</a:t>
            </a:r>
            <a:endParaRPr lang="en-US" sz="2000" dirty="0"/>
          </a:p>
          <a:p>
            <a:pPr algn="l" rtl="0"/>
            <a:r>
              <a:rPr lang="en-US" sz="2000" u="sng" dirty="0"/>
              <a:t>Метод основан на предположении, что аномалии будут </a:t>
            </a:r>
            <a:r>
              <a:rPr lang="en-US" sz="2000" u="sng" dirty="0" err="1"/>
              <a:t>разбиты</a:t>
            </a:r>
            <a:r>
              <a:rPr lang="en-US" sz="2000" u="sng" dirty="0"/>
              <a:t> </a:t>
            </a:r>
            <a:r>
              <a:rPr lang="ru-RU" sz="2000" u="sng" dirty="0" smtClean="0"/>
              <a:t>в</a:t>
            </a:r>
            <a:r>
              <a:rPr lang="en-US" sz="2000" u="sng" dirty="0" smtClean="0"/>
              <a:t> </a:t>
            </a:r>
            <a:r>
              <a:rPr lang="en-US" sz="2000" u="sng" dirty="0"/>
              <a:t>отдельные кластеры с относительно небольшим количеством элементов.</a:t>
            </a:r>
            <a:endParaRPr lang="en-US" sz="2000" dirty="0"/>
          </a:p>
          <a:p>
            <a:pPr lvl="1" algn="l" rtl="0"/>
            <a:r>
              <a:rPr lang="en-US" sz="2000" dirty="0"/>
              <a:t>Одна из </a:t>
            </a:r>
            <a:r>
              <a:rPr lang="en-US" sz="2000" dirty="0" err="1"/>
              <a:t>распространенных</a:t>
            </a:r>
            <a:r>
              <a:rPr lang="en-US" sz="2000" dirty="0"/>
              <a:t> </a:t>
            </a:r>
            <a:r>
              <a:rPr lang="ru-RU" sz="2000" dirty="0" smtClean="0"/>
              <a:t>проблем</a:t>
            </a:r>
            <a:r>
              <a:rPr lang="en-US" sz="2000" dirty="0" smtClean="0"/>
              <a:t> </a:t>
            </a:r>
            <a:r>
              <a:rPr lang="en-US" sz="2000" dirty="0"/>
              <a:t>или узких мест для алгоритмов кластеризации для обнаружения аномалий - </a:t>
            </a:r>
            <a:r>
              <a:rPr lang="en-US" sz="2000" dirty="0" err="1"/>
              <a:t>это</a:t>
            </a:r>
            <a:r>
              <a:rPr lang="en-US" sz="2000" dirty="0"/>
              <a:t> </a:t>
            </a:r>
            <a:r>
              <a:rPr lang="ru-RU" sz="2000" dirty="0" smtClean="0"/>
              <a:t>задание</a:t>
            </a:r>
            <a:r>
              <a:rPr lang="en-US" sz="2000" dirty="0" smtClean="0"/>
              <a:t> </a:t>
            </a:r>
            <a:r>
              <a:rPr lang="en-US" sz="2000" dirty="0"/>
              <a:t>количества кластеров, которое требуется большинству алгоритмов кластеризации в качестве входных данных.</a:t>
            </a:r>
            <a:br>
              <a:rPr lang="en-US" sz="2000" dirty="0"/>
            </a:br>
            <a:endParaRPr lang="en-US" sz="2000" dirty="0"/>
          </a:p>
          <a:p>
            <a:pPr lvl="1" algn="l" rtl="0"/>
            <a:r>
              <a:rPr lang="ru-RU" sz="2000" u="sng" dirty="0" smtClean="0"/>
              <a:t>От этой проблемы свободны такие м</a:t>
            </a:r>
            <a:r>
              <a:rPr lang="en-US" sz="2000" u="sng" dirty="0" err="1" smtClean="0"/>
              <a:t>етод</a:t>
            </a:r>
            <a:r>
              <a:rPr lang="ru-RU" sz="2000" u="sng" dirty="0" smtClean="0"/>
              <a:t>ы</a:t>
            </a:r>
            <a:r>
              <a:rPr lang="en-US" sz="2000" u="sng" dirty="0" smtClean="0"/>
              <a:t> </a:t>
            </a:r>
            <a:r>
              <a:rPr lang="en-US" sz="2000" u="sng" dirty="0" err="1"/>
              <a:t>кластеризации</a:t>
            </a:r>
            <a:r>
              <a:rPr lang="en-US" sz="2000" u="sng" dirty="0"/>
              <a:t> </a:t>
            </a:r>
            <a:r>
              <a:rPr lang="en-US" sz="2000" u="sng" dirty="0" err="1" smtClean="0"/>
              <a:t>как</a:t>
            </a:r>
            <a:r>
              <a:rPr lang="en-US" sz="2000" u="sng" dirty="0" smtClean="0"/>
              <a:t> </a:t>
            </a:r>
            <a:r>
              <a:rPr lang="en-US" sz="2000" b="1" u="sng" dirty="0"/>
              <a:t>DBSCAN</a:t>
            </a:r>
            <a:r>
              <a:rPr lang="en-US" sz="2000" u="sng" dirty="0"/>
              <a:t> </a:t>
            </a:r>
            <a:endParaRPr lang="ru-RU" sz="2000" u="sng" dirty="0" smtClean="0"/>
          </a:p>
          <a:p>
            <a:pPr lvl="1" algn="l" rtl="0"/>
            <a:r>
              <a:rPr lang="en-US" sz="2000" dirty="0" err="1" smtClean="0"/>
              <a:t>Главный</a:t>
            </a:r>
            <a:r>
              <a:rPr lang="en-US" sz="2000" dirty="0" smtClean="0"/>
              <a:t> </a:t>
            </a:r>
            <a:r>
              <a:rPr lang="en-US" sz="2000" dirty="0"/>
              <a:t>недостаток такой кластеризации: если точки данных аномалии повторяются много раз в разреженном интервале, они могут не отображаться </a:t>
            </a:r>
            <a:r>
              <a:rPr lang="en-US" sz="2000" dirty="0" err="1"/>
              <a:t>как</a:t>
            </a:r>
            <a:r>
              <a:rPr lang="en-US" sz="2000" dirty="0"/>
              <a:t> </a:t>
            </a:r>
            <a:r>
              <a:rPr lang="en-US" sz="2000" dirty="0" err="1" smtClean="0"/>
              <a:t>аномалия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2"/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en-US" dirty="0" err="1"/>
              <a:t>таком</a:t>
            </a:r>
            <a:r>
              <a:rPr lang="en-US" dirty="0"/>
              <a:t> </a:t>
            </a:r>
            <a:r>
              <a:rPr lang="en-US" dirty="0" err="1" smtClean="0"/>
              <a:t>случае</a:t>
            </a:r>
            <a:r>
              <a:rPr lang="ru-RU" dirty="0" smtClean="0"/>
              <a:t> следует </a:t>
            </a:r>
            <a:r>
              <a:rPr lang="en-US" dirty="0" smtClean="0"/>
              <a:t> </a:t>
            </a:r>
            <a:r>
              <a:rPr lang="en-US" dirty="0" err="1" smtClean="0"/>
              <a:t>пере</a:t>
            </a:r>
            <a:r>
              <a:rPr lang="ru-RU" dirty="0" err="1" smtClean="0"/>
              <a:t>йти</a:t>
            </a:r>
            <a:r>
              <a:rPr lang="en-US" dirty="0" smtClean="0"/>
              <a:t> </a:t>
            </a:r>
            <a:r>
              <a:rPr lang="en-US" dirty="0"/>
              <a:t>к кластеризации на основе скользящего окна</a:t>
            </a:r>
            <a:r>
              <a:rPr lang="en-US" dirty="0" smtClean="0"/>
              <a:t>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4598248"/>
            <a:ext cx="7637462" cy="19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7575" y="374359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ru-RU" sz="3600" b="1" dirty="0"/>
              <a:t>Обнаружение аномалий н</a:t>
            </a:r>
            <a:r>
              <a:rPr lang="en-US" sz="3600" b="1" dirty="0"/>
              <a:t>а </a:t>
            </a:r>
            <a:r>
              <a:rPr lang="en-US" sz="3600" b="1" dirty="0" err="1"/>
              <a:t>основе</a:t>
            </a:r>
            <a:r>
              <a:rPr lang="en-US" sz="3600" b="1" dirty="0"/>
              <a:t> </a:t>
            </a:r>
            <a:r>
              <a:rPr lang="en-US" sz="3600" b="1" dirty="0" err="1"/>
              <a:t>кластеризации</a:t>
            </a:r>
            <a:endParaRPr lang="en-US" sz="3600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err="1" smtClean="0"/>
              <a:t>Специфичность</a:t>
            </a:r>
            <a:r>
              <a:rPr lang="en-US" sz="2000" dirty="0" smtClean="0"/>
              <a:t> </a:t>
            </a:r>
            <a:r>
              <a:rPr lang="en-US" sz="2000" b="1" dirty="0" smtClean="0"/>
              <a:t>DBSCAN </a:t>
            </a:r>
            <a:r>
              <a:rPr lang="en-US" sz="2000" b="1" dirty="0"/>
              <a:t>в обнаружении аномалий</a:t>
            </a:r>
            <a:r>
              <a:rPr lang="en-US" sz="2000" dirty="0"/>
              <a:t>:</a:t>
            </a:r>
          </a:p>
          <a:p>
            <a:pPr algn="l" rtl="0"/>
            <a:r>
              <a:rPr lang="en-US" sz="2000" dirty="0"/>
              <a:t>Любая точка, имеющая хотя бы минимальное количество точек выборки на заданном расстоянии от нее, образует </a:t>
            </a:r>
            <a:r>
              <a:rPr lang="en-US" sz="2000" dirty="0" err="1"/>
              <a:t>кластер</a:t>
            </a:r>
            <a:r>
              <a:rPr lang="en-US" sz="2000" dirty="0" smtClean="0"/>
              <a:t>.</a:t>
            </a:r>
            <a:endParaRPr lang="en-US" sz="2000" dirty="0"/>
          </a:p>
          <a:p>
            <a:pPr algn="l" rtl="0"/>
            <a:r>
              <a:rPr lang="en-US" sz="2000" dirty="0"/>
              <a:t>Любая точка в пределах максимального кластерного расстояния от центральной точки, </a:t>
            </a:r>
            <a:r>
              <a:rPr lang="ru-RU" sz="2000" dirty="0" err="1" smtClean="0"/>
              <a:t>есмли</a:t>
            </a:r>
            <a:r>
              <a:rPr lang="en-US" sz="2000" dirty="0" smtClean="0"/>
              <a:t> </a:t>
            </a:r>
            <a:r>
              <a:rPr lang="en-US" sz="2000" dirty="0"/>
              <a:t>не </a:t>
            </a:r>
            <a:r>
              <a:rPr lang="en-US" sz="2000" dirty="0" err="1"/>
              <a:t>имеет</a:t>
            </a:r>
            <a:r>
              <a:rPr lang="en-US" sz="2000" dirty="0"/>
              <a:t> </a:t>
            </a:r>
            <a:r>
              <a:rPr lang="en-US" sz="2000" dirty="0" err="1" smtClean="0"/>
              <a:t>минимальн</a:t>
            </a:r>
            <a:r>
              <a:rPr lang="ru-RU" sz="2000" dirty="0" smtClean="0"/>
              <a:t>ого числа</a:t>
            </a:r>
            <a:r>
              <a:rPr lang="en-US" sz="2000" dirty="0" smtClean="0"/>
              <a:t> </a:t>
            </a:r>
            <a:r>
              <a:rPr lang="en-US" sz="2000" dirty="0" err="1"/>
              <a:t>точек</a:t>
            </a:r>
            <a:r>
              <a:rPr lang="en-US" sz="2000" dirty="0"/>
              <a:t> </a:t>
            </a:r>
            <a:r>
              <a:rPr lang="ru-RU" sz="2000" dirty="0" smtClean="0"/>
              <a:t>вокруг</a:t>
            </a:r>
            <a:r>
              <a:rPr lang="en-US" sz="2000" dirty="0" smtClean="0"/>
              <a:t>, </a:t>
            </a:r>
            <a:r>
              <a:rPr lang="en-US" sz="2000" dirty="0"/>
              <a:t>называется пограничной точкой и не формирует свой собственный кластер.</a:t>
            </a:r>
          </a:p>
          <a:p>
            <a:pPr algn="l" rtl="0"/>
            <a:r>
              <a:rPr lang="en-US" sz="2000" dirty="0"/>
              <a:t>Любая точка, которая не является центральной или пограничной, называется точкой шума или выбросом и не назначается ни одному </a:t>
            </a:r>
            <a:r>
              <a:rPr lang="en-US" sz="2000" dirty="0" err="1"/>
              <a:t>кластеру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025843"/>
            <a:ext cx="7015162" cy="178650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96" y="3845384"/>
            <a:ext cx="4350892" cy="27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Обнаружение аномалий</a:t>
            </a:r>
            <a:r>
              <a:rPr lang="ru-RU" b="1" dirty="0"/>
              <a:t>. </a:t>
            </a:r>
            <a:r>
              <a:rPr lang="ru-RU" altLang="ru-RU" b="1" dirty="0" smtClean="0"/>
              <a:t>Изоляционный </a:t>
            </a:r>
            <a:r>
              <a:rPr lang="ru-RU" altLang="ru-RU" b="1" dirty="0"/>
              <a:t>лес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Изоляционный </a:t>
            </a:r>
            <a:r>
              <a:rPr lang="ru-RU" sz="2000" b="1" dirty="0" smtClean="0"/>
              <a:t>лес (</a:t>
            </a:r>
            <a:r>
              <a:rPr lang="ru-RU" sz="2000" dirty="0" err="1" smtClean="0"/>
              <a:t>Isolation</a:t>
            </a:r>
            <a:r>
              <a:rPr lang="ru-RU" sz="2000" dirty="0" smtClean="0"/>
              <a:t> </a:t>
            </a:r>
            <a:r>
              <a:rPr lang="ru-RU" sz="2000" dirty="0" err="1" smtClean="0"/>
              <a:t>Forest</a:t>
            </a:r>
            <a:r>
              <a:rPr lang="ru-RU" sz="2000" dirty="0" smtClean="0"/>
              <a:t>) </a:t>
            </a:r>
            <a:r>
              <a:rPr lang="ru-RU" sz="2000" dirty="0"/>
              <a:t>- это неконтролируемый метод создания ансамбля деревьев.</a:t>
            </a:r>
          </a:p>
          <a:p>
            <a:pPr lvl="1"/>
            <a:r>
              <a:rPr lang="ru-RU" sz="2000" dirty="0"/>
              <a:t>В отличие от методов, основанных на </a:t>
            </a:r>
            <a:r>
              <a:rPr lang="ru-RU" sz="2000" dirty="0" smtClean="0"/>
              <a:t>деревьях решений с учителем, </a:t>
            </a:r>
            <a:r>
              <a:rPr lang="ru-RU" sz="2000" dirty="0"/>
              <a:t>здесь </a:t>
            </a:r>
            <a:r>
              <a:rPr lang="ru-RU" sz="2000" dirty="0" smtClean="0"/>
              <a:t>каждое </a:t>
            </a:r>
            <a:r>
              <a:rPr lang="ru-RU" sz="2000" dirty="0" err="1" smtClean="0"/>
              <a:t>расщипление</a:t>
            </a:r>
            <a:r>
              <a:rPr lang="ru-RU" sz="2000" dirty="0" smtClean="0"/>
              <a:t> работает </a:t>
            </a:r>
            <a:r>
              <a:rPr lang="ru-RU" sz="2000" dirty="0"/>
              <a:t>случайным образом.</a:t>
            </a:r>
          </a:p>
          <a:p>
            <a:pPr lvl="1"/>
            <a:r>
              <a:rPr lang="ru-RU" sz="2000" dirty="0"/>
              <a:t>В каждом дереве для случайно выбранного сегмента или признаков разбиение выполняется также случайным образом в диапазоне между минимальным и максимальным значениями выбранного признака или сегмента.</a:t>
            </a:r>
          </a:p>
          <a:p>
            <a:pPr lvl="1"/>
            <a:r>
              <a:rPr lang="ru-RU" sz="2000" dirty="0"/>
              <a:t>Выбор аномалии основан на предположении, что нормальная точка требует, чтобы в среднем (по всем деревьям) было идентифицировано больше </a:t>
            </a:r>
            <a:r>
              <a:rPr lang="ru-RU" sz="2000" dirty="0" smtClean="0"/>
              <a:t>разбиений, чем для аномальной точки.</a:t>
            </a:r>
          </a:p>
          <a:p>
            <a:pPr lvl="1"/>
            <a:r>
              <a:rPr lang="ru-RU" sz="2000" dirty="0"/>
              <a:t>Таким образом, выбросы встречаются реже, чем обычные наблюдения, и отличаются от них с точки зрения значений (они лежат дальше от обычных наблюдений в пространстве признаков).</a:t>
            </a:r>
          </a:p>
          <a:p>
            <a:pPr lvl="1"/>
            <a:r>
              <a:rPr lang="ru-RU" sz="2000" dirty="0"/>
              <a:t>Поэтому при таком случайном разбиении их следует идентифицировать ближе к корню дерева.</a:t>
            </a:r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13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Обнаружение аномалий</a:t>
            </a:r>
            <a:r>
              <a:rPr lang="ru-RU" b="1" dirty="0"/>
              <a:t>. </a:t>
            </a:r>
            <a:r>
              <a:rPr lang="ru-RU" altLang="ru-RU" b="1" dirty="0" err="1"/>
              <a:t>Изоляция</a:t>
            </a:r>
            <a:r>
              <a:rPr lang="ru-RU" altLang="ru-RU" b="1" dirty="0"/>
              <a:t> </a:t>
            </a:r>
            <a:r>
              <a:rPr lang="ru-RU" altLang="ru-RU" b="1" dirty="0" err="1"/>
              <a:t>лес</a:t>
            </a:r>
            <a:endParaRPr lang="ru-RU" alt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dirty="0" err="1" smtClean="0"/>
              <a:t>изоляционн</a:t>
            </a:r>
            <a:r>
              <a:rPr lang="ru-RU" dirty="0" smtClean="0"/>
              <a:t>ого</a:t>
            </a:r>
            <a:r>
              <a:rPr lang="en-US" dirty="0" smtClean="0"/>
              <a:t> </a:t>
            </a:r>
            <a:r>
              <a:rPr lang="en-US" dirty="0" err="1" smtClean="0"/>
              <a:t>лес</a:t>
            </a:r>
            <a:r>
              <a:rPr lang="ru-RU" dirty="0" smtClean="0"/>
              <a:t>а</a:t>
            </a:r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76" y="2216541"/>
            <a:ext cx="9048309" cy="31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/>
              <a:t>Обнаружение аномалий</a:t>
            </a:r>
            <a:r>
              <a:rPr lang="ru-RU" sz="3600" b="1" dirty="0"/>
              <a:t>. </a:t>
            </a:r>
            <a:r>
              <a:rPr lang="en-US" sz="3600" b="1" dirty="0"/>
              <a:t>Полу-контролируемые методы. Z-оценка</a:t>
            </a:r>
            <a:endParaRPr lang="ru-RU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</p:spPr>
            <p:txBody>
              <a:bodyPr>
                <a:normAutofit lnSpcReduction="10000"/>
              </a:bodyPr>
              <a:lstStyle/>
              <a:p>
                <a:pPr algn="l" rtl="0">
                  <a:lnSpc>
                    <a:spcPct val="100000"/>
                  </a:lnSpc>
                </a:pPr>
                <a:r>
                  <a:rPr lang="en-US" sz="2000" dirty="0"/>
                  <a:t> </a:t>
                </a:r>
                <a:r>
                  <a:rPr lang="en-US" sz="2000" dirty="0" err="1" smtClean="0"/>
                  <a:t>Если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известны </a:t>
                </a:r>
                <a:r>
                  <a:rPr lang="en-US" sz="2000" dirty="0" err="1"/>
                  <a:t>нормальные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данные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метод глобального порога может быть уточнен, например, входные данные могут быть преобразованы в так называемую z-оценку.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- среднее значение и стандартное отклонение для нормальных данных. Все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значения выше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2.5</m:t>
                    </m:r>
                  </m:oMath>
                </a14:m>
                <a:r>
                  <a:rPr lang="en-US" sz="2000" dirty="0"/>
                  <a:t> или ниже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−2.5</m:t>
                    </m:r>
                  </m:oMath>
                </a14:m>
                <a:r>
                  <a:rPr lang="en-US" sz="2000" dirty="0"/>
                  <a:t> следует рассматривать как выбросы с уверенностью 99%. </a:t>
                </a:r>
                <a:br>
                  <a:rPr lang="en-US" sz="2000" dirty="0"/>
                </a:br>
                <a:r>
                  <a:rPr lang="en-US" sz="2000" dirty="0"/>
                  <a:t>Оценка глобального порога z-показателя может быть сделана </a:t>
                </a:r>
                <a:r>
                  <a:rPr lang="en-US" sz="2000" dirty="0" err="1"/>
                  <a:t>для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скользящ</a:t>
                </a:r>
                <a:r>
                  <a:rPr lang="ru-RU" sz="2000" dirty="0" smtClean="0"/>
                  <a:t>его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оконных данных. Если данные не являются нормальными или имеют небольшой размер, модифицированная (более надежная) z-оценка может быть принята как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𝑚𝑜𝑑𝑖𝑓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=0.6745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𝑚𝑒𝑑𝑖𝑎𝑛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𝑀𝐴𝐷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среднее значение и среднее абсолютное отклонение для нормальных данных.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en-US" sz="2000" dirty="0"/>
                  <a:t> 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  <a:blipFill>
                <a:blip r:embed="rId2"/>
                <a:stretch>
                  <a:fillRect l="-499" t="-1333" r="-2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0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/>
              <a:t>Обнаружение аномалий</a:t>
            </a:r>
            <a:r>
              <a:rPr lang="ru-RU" sz="3600" b="1" dirty="0"/>
              <a:t>. </a:t>
            </a:r>
            <a:r>
              <a:rPr lang="en-US" sz="3600" b="1" dirty="0"/>
              <a:t>Полу-контролируемые методы. </a:t>
            </a:r>
            <a:r>
              <a:rPr lang="ru-RU" altLang="ru-RU" sz="3600" b="1" dirty="0"/>
              <a:t> OSVM</a:t>
            </a:r>
            <a:r>
              <a:rPr lang="en-US" sz="3600" b="1" dirty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lvl="0"/>
            <a:r>
              <a:rPr lang="ru-RU" sz="1800" b="1" dirty="0" err="1"/>
              <a:t>Одноклассовые</a:t>
            </a:r>
            <a:r>
              <a:rPr lang="ru-RU" sz="1800" b="1" dirty="0"/>
              <a:t> машины опорных векторов, OSVM</a:t>
            </a:r>
            <a:endParaRPr lang="ru-RU" sz="1800" dirty="0"/>
          </a:p>
          <a:p>
            <a:pPr lvl="0"/>
            <a:r>
              <a:rPr lang="ru-RU" sz="1800" dirty="0"/>
              <a:t>Этот метод основан на идее построения только одного опорного вектора (или одной нелинейной границы решения), </a:t>
            </a:r>
            <a:r>
              <a:rPr lang="ru-RU" sz="1800" dirty="0" smtClean="0"/>
              <a:t>который </a:t>
            </a:r>
            <a:r>
              <a:rPr lang="ru-RU" sz="1800" dirty="0"/>
              <a:t>отделяет нормальные данные (помеченные как нормальные) от других.</a:t>
            </a:r>
          </a:p>
          <a:p>
            <a:pPr lvl="0"/>
            <a:r>
              <a:rPr lang="ru-RU" sz="1800" dirty="0"/>
              <a:t>OSVM требует использования </a:t>
            </a:r>
            <a:r>
              <a:rPr lang="ru-RU" sz="1800" dirty="0" smtClean="0"/>
              <a:t>ядра </a:t>
            </a:r>
            <a:r>
              <a:rPr lang="en-US" sz="1800" dirty="0" smtClean="0"/>
              <a:t>(kernel trick)</a:t>
            </a:r>
            <a:r>
              <a:rPr lang="ru-RU" sz="1800" dirty="0" smtClean="0"/>
              <a:t>, </a:t>
            </a:r>
            <a:r>
              <a:rPr lang="ru-RU" sz="1800" dirty="0"/>
              <a:t>как правило, </a:t>
            </a:r>
            <a:r>
              <a:rPr lang="ru-RU" sz="1800" dirty="0" smtClean="0"/>
              <a:t>ядро RBF</a:t>
            </a:r>
            <a:r>
              <a:rPr lang="en-US" sz="1800" dirty="0" smtClean="0"/>
              <a:t> -</a:t>
            </a:r>
            <a:r>
              <a:rPr lang="ru-RU" sz="1800" dirty="0"/>
              <a:t> </a:t>
            </a:r>
            <a:r>
              <a:rPr lang="ru-RU" sz="1800" dirty="0" smtClean="0"/>
              <a:t>так как необходимо </a:t>
            </a:r>
            <a:r>
              <a:rPr lang="ru-RU" sz="1800" dirty="0"/>
              <a:t>построить сферическую границу вокруг </a:t>
            </a:r>
            <a:r>
              <a:rPr lang="ru-RU" sz="1800" dirty="0" smtClean="0"/>
              <a:t>нормальных </a:t>
            </a:r>
            <a:r>
              <a:rPr lang="ru-RU" sz="1800" dirty="0"/>
              <a:t>данных.</a:t>
            </a:r>
          </a:p>
          <a:p>
            <a:pPr lvl="0"/>
            <a:r>
              <a:rPr lang="ru-RU" sz="1800" dirty="0"/>
              <a:t>Решением проблемы OSVM является гиперплоскость (опорный вектор), которая максимизирует расстояние от </a:t>
            </a:r>
            <a:r>
              <a:rPr lang="ru-RU" sz="1800" dirty="0" smtClean="0"/>
              <a:t>размеченных </a:t>
            </a:r>
            <a:r>
              <a:rPr lang="ru-RU" sz="1800" dirty="0"/>
              <a:t>данных до исходной точки (нулевой точки). В этом случае объем этой </a:t>
            </a:r>
            <a:r>
              <a:rPr lang="ru-RU" sz="1800" dirty="0" err="1"/>
              <a:t>гиперсферы</a:t>
            </a:r>
            <a:r>
              <a:rPr lang="ru-RU" sz="1800" dirty="0"/>
              <a:t> сводится к минимуму, чтобы минимизировать эффект включения выбросов в решение.</a:t>
            </a:r>
          </a:p>
          <a:p>
            <a:pPr lvl="0"/>
            <a:r>
              <a:rPr lang="ru-RU" sz="1800" dirty="0"/>
              <a:t>Метод очень чувствителен к </a:t>
            </a:r>
            <a:r>
              <a:rPr lang="ru-RU" sz="1800" dirty="0" smtClean="0"/>
              <a:t>ошибкам </a:t>
            </a:r>
            <a:r>
              <a:rPr lang="ru-RU" sz="1800" dirty="0"/>
              <a:t>в </a:t>
            </a:r>
            <a:r>
              <a:rPr lang="ru-RU" sz="1800" dirty="0" smtClean="0"/>
              <a:t>размеченных </a:t>
            </a:r>
            <a:r>
              <a:rPr lang="ru-RU" sz="1800" dirty="0"/>
              <a:t>данных. Фактически метод можно рассматривать как задачу одного класса и </a:t>
            </a:r>
            <a:r>
              <a:rPr lang="ru-RU" sz="1800" dirty="0" smtClean="0"/>
              <a:t>остальных.</a:t>
            </a:r>
            <a:endParaRPr lang="ru-RU" sz="1800" dirty="0"/>
          </a:p>
          <a:p>
            <a:pPr lvl="0"/>
            <a:r>
              <a:rPr lang="ru-RU" sz="1800" dirty="0"/>
              <a:t>В OSVM мы неявно предполагаем, что после </a:t>
            </a:r>
            <a:r>
              <a:rPr lang="ru-RU" sz="1800" dirty="0" smtClean="0"/>
              <a:t>ядра </a:t>
            </a:r>
            <a:r>
              <a:rPr lang="ru-RU" sz="1800" dirty="0"/>
              <a:t>аномальные данные будут сильно </a:t>
            </a:r>
            <a:r>
              <a:rPr lang="ru-RU" sz="1800" dirty="0" err="1" smtClean="0"/>
              <a:t>распространуты</a:t>
            </a:r>
            <a:r>
              <a:rPr lang="ru-RU" sz="1800" dirty="0" smtClean="0"/>
              <a:t> </a:t>
            </a:r>
            <a:r>
              <a:rPr lang="ru-RU" sz="1800" dirty="0"/>
              <a:t>в области, близкой к нулю.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51" y="4668791"/>
            <a:ext cx="3371850" cy="20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/>
              <a:t>Обнаружение аномалий</a:t>
            </a:r>
            <a:r>
              <a:rPr lang="ru-RU" sz="3600" b="1" dirty="0"/>
              <a:t>. </a:t>
            </a:r>
            <a:r>
              <a:rPr lang="en-US" sz="3600" b="1" dirty="0"/>
              <a:t>Полу-контролируемые методы. </a:t>
            </a:r>
            <a:r>
              <a:rPr lang="ru-RU" altLang="ru-RU" sz="3600" b="1" dirty="0"/>
              <a:t> </a:t>
            </a:r>
            <a:r>
              <a:rPr lang="en-US" sz="3600" b="1" dirty="0" err="1"/>
              <a:t>Автоэнкодер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025" y="1361720"/>
            <a:ext cx="11029950" cy="5233988"/>
          </a:xfrm>
        </p:spPr>
        <p:txBody>
          <a:bodyPr>
            <a:normAutofit/>
          </a:bodyPr>
          <a:lstStyle/>
          <a:p>
            <a:pPr lvl="0"/>
            <a:r>
              <a:rPr lang="ru-RU" sz="2000" b="1" dirty="0"/>
              <a:t>Обнаружение аномалий на основе </a:t>
            </a:r>
            <a:r>
              <a:rPr lang="ru-RU" sz="2000" b="1" dirty="0" err="1"/>
              <a:t>автоэнкодера</a:t>
            </a:r>
            <a:endParaRPr lang="ru-RU" sz="2000" dirty="0"/>
          </a:p>
          <a:p>
            <a:pPr lvl="0"/>
            <a:r>
              <a:rPr lang="ru-RU" sz="2000" dirty="0"/>
              <a:t>Ошибка результата реконструкции обученного </a:t>
            </a:r>
            <a:r>
              <a:rPr lang="ru-RU" sz="2000" dirty="0" err="1"/>
              <a:t>автоэнкодера</a:t>
            </a:r>
            <a:r>
              <a:rPr lang="ru-RU" sz="2000" dirty="0"/>
              <a:t> аналогична оценке </a:t>
            </a:r>
            <a:r>
              <a:rPr lang="ru-RU" sz="2000" dirty="0" err="1" smtClean="0"/>
              <a:t>аномальности</a:t>
            </a:r>
            <a:r>
              <a:rPr lang="ru-RU" sz="2000" dirty="0" smtClean="0"/>
              <a:t> данных.</a:t>
            </a:r>
            <a:endParaRPr lang="ru-RU" sz="2000" dirty="0"/>
          </a:p>
          <a:p>
            <a:pPr lvl="0"/>
            <a:r>
              <a:rPr lang="ru-RU" sz="2000" dirty="0"/>
              <a:t>Сеть обучается на данных, большинство из которых считаются нормальными.</a:t>
            </a:r>
          </a:p>
          <a:p>
            <a:pPr lvl="0"/>
            <a:r>
              <a:rPr lang="ru-RU" sz="2000" dirty="0"/>
              <a:t>Метод можно рассматривать как в </a:t>
            </a:r>
            <a:r>
              <a:rPr lang="ru-RU" sz="2000" dirty="0" smtClean="0"/>
              <a:t>неконтролируемый, </a:t>
            </a:r>
            <a:r>
              <a:rPr lang="ru-RU" sz="2000" dirty="0"/>
              <a:t>так и в частично контролируемых задачах. </a:t>
            </a:r>
            <a:endParaRPr lang="ru-RU" sz="2000" dirty="0" smtClean="0"/>
          </a:p>
          <a:p>
            <a:pPr lvl="0"/>
            <a:r>
              <a:rPr lang="ru-RU" sz="2000" dirty="0" err="1" smtClean="0"/>
              <a:t>Автоэнкодер</a:t>
            </a:r>
            <a:r>
              <a:rPr lang="ru-RU" sz="2000" dirty="0" smtClean="0"/>
              <a:t> </a:t>
            </a:r>
            <a:r>
              <a:rPr lang="ru-RU" sz="2000" dirty="0"/>
              <a:t>состоит из частей кодирования и декодирования.</a:t>
            </a:r>
          </a:p>
          <a:p>
            <a:pPr lvl="0"/>
            <a:r>
              <a:rPr lang="ru-RU" sz="2000" dirty="0"/>
              <a:t>В части кодирования извлекаются основные характеристики, которые представляют шаблоны в данных, а затем каждая выборка восстанавливается в части декодирования. Ошибка восстановления будет минимальной для нормальных образцов.</a:t>
            </a:r>
          </a:p>
          <a:p>
            <a:pPr lvl="0"/>
            <a:r>
              <a:rPr lang="ru-RU" sz="2000" dirty="0"/>
              <a:t>С другой стороны, модель не может восстановить образец, который ведет себя ненормально, что приводит к высокой ошибке восстановления.</a:t>
            </a:r>
          </a:p>
          <a:p>
            <a:pPr lvl="0"/>
            <a:r>
              <a:rPr lang="ru-RU" sz="2000" dirty="0"/>
              <a:t>Таким образом, чем выше ошибка реконструкции образца, тем больше вероятность того, что это аномалия.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3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/>
              <a:t>Обнаружение аномалий</a:t>
            </a:r>
            <a:r>
              <a:rPr lang="ru-RU" sz="3600" b="1" dirty="0"/>
              <a:t>. </a:t>
            </a:r>
            <a:r>
              <a:rPr lang="en-US" sz="3600" b="1" dirty="0"/>
              <a:t>Полу-контролируемые методы. </a:t>
            </a:r>
            <a:r>
              <a:rPr lang="ru-RU" altLang="ru-RU" sz="3600" b="1" dirty="0"/>
              <a:t> </a:t>
            </a:r>
            <a:r>
              <a:rPr lang="en-US" sz="3600" b="1" dirty="0" err="1"/>
              <a:t>Автоэнкодер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95275" y="1192212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r>
              <a:rPr lang="en-US" dirty="0"/>
              <a:t>Пример RNN на основе </a:t>
            </a:r>
            <a:r>
              <a:rPr lang="en-US" dirty="0" err="1"/>
              <a:t>автоэнкодер</a:t>
            </a:r>
            <a:r>
              <a:rPr lang="en-US" dirty="0"/>
              <a:t> на основе обнаружения аномалий.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3599053"/>
            <a:ext cx="5715000" cy="28271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038018"/>
            <a:ext cx="5543550" cy="31220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7975" y="5169945"/>
            <a:ext cx="5711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>
                <a:solidFill>
                  <a:srgbClr val="000000"/>
                </a:solidFill>
              </a:rPr>
              <a:t>Примечание</a:t>
            </a:r>
            <a:r>
              <a:rPr lang="en-US" dirty="0">
                <a:solidFill>
                  <a:srgbClr val="000000"/>
                </a:solidFill>
              </a:rPr>
              <a:t> В задаче обнаружения аномалий </a:t>
            </a:r>
            <a:r>
              <a:rPr lang="en-US" dirty="0" err="1">
                <a:solidFill>
                  <a:srgbClr val="000000"/>
                </a:solidFill>
              </a:rPr>
              <a:t>Автоэнкодер</a:t>
            </a:r>
            <a:r>
              <a:rPr lang="en-US" dirty="0">
                <a:solidFill>
                  <a:srgbClr val="000000"/>
                </a:solidFill>
              </a:rPr>
              <a:t> можно рассматривать как частично контролируемую задачу, если обучение выполняется только на нормальных данных.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0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/>
              <a:t>Обнаружение аномалий</a:t>
            </a:r>
            <a:r>
              <a:rPr lang="ru-RU" sz="3600" b="1" dirty="0"/>
              <a:t>. </a:t>
            </a:r>
            <a:r>
              <a:rPr lang="ru-RU" sz="3600" b="1" dirty="0" smtClean="0"/>
              <a:t>Методы с учителем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 rtl="0"/>
            <a:r>
              <a:rPr lang="ru-RU" sz="2000" b="1" dirty="0" smtClean="0"/>
              <a:t>методы с учителем</a:t>
            </a:r>
            <a:endParaRPr lang="en-US" sz="2000" b="1" dirty="0" smtClean="0"/>
          </a:p>
          <a:p>
            <a:pPr lvl="0"/>
            <a:r>
              <a:rPr lang="ru-RU" sz="2000" b="1" dirty="0"/>
              <a:t>нейронная сеть и другое машинное обучение</a:t>
            </a:r>
            <a:endParaRPr lang="ru-RU" sz="2000" dirty="0"/>
          </a:p>
          <a:p>
            <a:pPr lvl="0"/>
            <a:r>
              <a:rPr lang="ru-RU" sz="2000" dirty="0" smtClean="0"/>
              <a:t>задача </a:t>
            </a:r>
            <a:r>
              <a:rPr lang="ru-RU" sz="2000" dirty="0"/>
              <a:t>может быть решена двумя способами</a:t>
            </a:r>
          </a:p>
          <a:p>
            <a:pPr lvl="0"/>
            <a:r>
              <a:rPr lang="ru-RU" sz="2000" dirty="0"/>
              <a:t>По отклонению все данные разделены на два класса - нормальные данные и аномальные данные.</a:t>
            </a:r>
          </a:p>
          <a:p>
            <a:pPr lvl="0"/>
            <a:r>
              <a:rPr lang="ru-RU" sz="2000" dirty="0"/>
              <a:t>На основе задачи регрессии - путем оценки ошибки прогноза с использованием контролируемых выборок.</a:t>
            </a:r>
          </a:p>
          <a:p>
            <a:pPr lvl="0"/>
            <a:r>
              <a:rPr lang="ru-RU" sz="2000" i="1" dirty="0"/>
              <a:t>Примечание: В случае, похожем на регрессию, обнаружение аномалии также можно рассматривать как частично контролируемую задачу. Популярные методы обнаружения аномалий на основе контролируемого машинного обучения:</a:t>
            </a:r>
            <a:endParaRPr lang="ru-RU" sz="2000" dirty="0"/>
          </a:p>
          <a:p>
            <a:pPr lvl="1"/>
            <a:r>
              <a:rPr lang="ru-RU" sz="2000" i="1" dirty="0"/>
              <a:t>SVM</a:t>
            </a:r>
            <a:endParaRPr lang="ru-RU" sz="2000" dirty="0"/>
          </a:p>
          <a:p>
            <a:pPr lvl="1"/>
            <a:r>
              <a:rPr lang="ru-RU" sz="2000" i="1" dirty="0"/>
              <a:t>Случайный лес</a:t>
            </a:r>
            <a:endParaRPr lang="ru-RU" sz="2000" dirty="0"/>
          </a:p>
          <a:p>
            <a:pPr lvl="1"/>
            <a:r>
              <a:rPr lang="ru-RU" sz="2000" i="1" dirty="0"/>
              <a:t>k-Ближайшие </a:t>
            </a:r>
            <a:r>
              <a:rPr lang="ru-RU" sz="2000" i="1" dirty="0" smtClean="0"/>
              <a:t>соседи</a:t>
            </a:r>
            <a:endParaRPr lang="ru-RU" sz="2000" dirty="0"/>
          </a:p>
          <a:p>
            <a:pPr lvl="1"/>
            <a:r>
              <a:rPr lang="ru-RU" sz="2000" i="1" dirty="0"/>
              <a:t>Нейронная сеть.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800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Классическое машинное обучение с учителем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07975" y="1028433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 rtl="0"/>
            <a:r>
              <a:rPr lang="ru-RU" b="1" dirty="0" smtClean="0"/>
              <a:t>М</a:t>
            </a:r>
            <a:r>
              <a:rPr lang="en-US" b="1" dirty="0" err="1" smtClean="0"/>
              <a:t>етоды</a:t>
            </a:r>
            <a:r>
              <a:rPr lang="en-US" b="1" dirty="0" smtClean="0"/>
              <a:t> </a:t>
            </a:r>
            <a:r>
              <a:rPr lang="en-US" b="1" dirty="0" err="1"/>
              <a:t>классификации</a:t>
            </a:r>
            <a:r>
              <a:rPr lang="en-US" b="1" dirty="0"/>
              <a:t> </a:t>
            </a:r>
            <a:r>
              <a:rPr lang="ru-RU" b="1" dirty="0" smtClean="0"/>
              <a:t>временных рядов</a:t>
            </a:r>
            <a:endParaRPr lang="en-US" b="1" dirty="0"/>
          </a:p>
          <a:p>
            <a:pPr algn="l" rtl="0">
              <a:lnSpc>
                <a:spcPct val="100000"/>
              </a:lnSpc>
            </a:pPr>
            <a:r>
              <a:rPr lang="en-US" sz="2000" dirty="0"/>
              <a:t>Есть две основные задачи использования машинного обучения с учителем для анализа временных </a:t>
            </a:r>
            <a:r>
              <a:rPr lang="en-US" sz="2000" dirty="0" err="1"/>
              <a:t>рядов</a:t>
            </a:r>
            <a:r>
              <a:rPr lang="en-US" sz="2000" dirty="0" smtClean="0"/>
              <a:t>.</a:t>
            </a:r>
          </a:p>
          <a:p>
            <a:pPr lvl="1" algn="l" rtl="0">
              <a:lnSpc>
                <a:spcPct val="100000"/>
              </a:lnSpc>
            </a:pPr>
            <a:r>
              <a:rPr lang="en-US" sz="2000" dirty="0" smtClean="0"/>
              <a:t>Регрессия (прогноз, оценка параметров);</a:t>
            </a:r>
          </a:p>
          <a:p>
            <a:pPr lvl="1" algn="l" rtl="0">
              <a:lnSpc>
                <a:spcPct val="100000"/>
              </a:lnSpc>
            </a:pPr>
            <a:r>
              <a:rPr lang="en-US" sz="2000" dirty="0" smtClean="0"/>
              <a:t>Классификация.</a:t>
            </a:r>
          </a:p>
          <a:p>
            <a:pPr algn="l" rtl="0">
              <a:lnSpc>
                <a:spcPct val="100000"/>
              </a:lnSpc>
            </a:pPr>
            <a:r>
              <a:rPr lang="en-US" sz="2000" dirty="0" smtClean="0"/>
              <a:t>Общий, </a:t>
            </a:r>
            <a:r>
              <a:rPr lang="en-US" sz="2000" dirty="0"/>
              <a:t>но проблемное решение классификации временных рядов состоит в том, чтобы рассматривать каждую временную точку </a:t>
            </a:r>
            <a:r>
              <a:rPr lang="en-US" sz="2000" dirty="0" err="1"/>
              <a:t>как</a:t>
            </a:r>
            <a:r>
              <a:rPr lang="en-US" sz="2000" dirty="0"/>
              <a:t> </a:t>
            </a:r>
            <a:r>
              <a:rPr lang="en-US" sz="2000" dirty="0" err="1" smtClean="0"/>
              <a:t>отдельн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ru-RU" sz="2000" dirty="0" err="1" smtClean="0"/>
              <a:t>признок</a:t>
            </a:r>
            <a:r>
              <a:rPr lang="en-US" sz="2000" dirty="0" smtClean="0"/>
              <a:t> </a:t>
            </a:r>
            <a:r>
              <a:rPr lang="en-US" sz="2000" dirty="0"/>
              <a:t>и напрямую применять стандартный алгоритм обучения (например, </a:t>
            </a:r>
            <a:r>
              <a:rPr lang="en-US" sz="2000" dirty="0" err="1"/>
              <a:t>scikit-выучить</a:t>
            </a:r>
            <a:r>
              <a:rPr lang="en-US" sz="2000" dirty="0"/>
              <a:t> классификаторы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pPr lvl="1" algn="l" rtl="0">
              <a:lnSpc>
                <a:spcPct val="100000"/>
              </a:lnSpc>
            </a:pPr>
            <a:r>
              <a:rPr lang="en-US" sz="2000" dirty="0" err="1" smtClean="0"/>
              <a:t>При</a:t>
            </a:r>
            <a:r>
              <a:rPr lang="en-US" sz="2000" dirty="0" smtClean="0"/>
              <a:t> </a:t>
            </a:r>
            <a:r>
              <a:rPr lang="en-US" sz="2000" dirty="0"/>
              <a:t>таком подходе алгоритм игнорирует информацию, содержащуюся </a:t>
            </a:r>
            <a:r>
              <a:rPr lang="en-US" sz="2000" dirty="0" err="1"/>
              <a:t>во</a:t>
            </a:r>
            <a:r>
              <a:rPr lang="en-US" sz="2000" dirty="0"/>
              <a:t> </a:t>
            </a:r>
            <a:r>
              <a:rPr lang="en-US" sz="2000" dirty="0" err="1" smtClean="0"/>
              <a:t>временно</a:t>
            </a:r>
            <a:r>
              <a:rPr lang="ru-RU" sz="2000" dirty="0" smtClean="0"/>
              <a:t>й зависимости последовательных</a:t>
            </a:r>
            <a:r>
              <a:rPr lang="en-US" sz="2000" dirty="0" smtClean="0"/>
              <a:t> </a:t>
            </a:r>
            <a:r>
              <a:rPr lang="en-US" sz="2000" dirty="0" err="1" smtClean="0"/>
              <a:t>данных</a:t>
            </a:r>
            <a:r>
              <a:rPr lang="en-US" sz="2000" dirty="0"/>
              <a:t>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30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en-US" b="1" dirty="0"/>
              <a:t>Обнаружение аномалий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lvl="0"/>
            <a:r>
              <a:rPr lang="ru-RU" sz="2000" b="1" dirty="0"/>
              <a:t>В литературе</a:t>
            </a:r>
            <a:r>
              <a:rPr lang="ru-RU" sz="2000" dirty="0"/>
              <a:t> используются разные термины, которые имеют то же или похожее значение для определения аномалий. </a:t>
            </a:r>
          </a:p>
          <a:p>
            <a:pPr lvl="0"/>
            <a:r>
              <a:rPr lang="ru-RU" sz="2000" b="1" dirty="0"/>
              <a:t>Типы аномалий в данных временных рядов</a:t>
            </a:r>
            <a:endParaRPr lang="ru-RU" sz="2000" dirty="0"/>
          </a:p>
          <a:p>
            <a:pPr lvl="1"/>
            <a:r>
              <a:rPr lang="ru-RU" sz="2000" dirty="0"/>
              <a:t>Обнаружение нерегулярных событий;</a:t>
            </a:r>
          </a:p>
          <a:p>
            <a:pPr lvl="1"/>
            <a:r>
              <a:rPr lang="ru-RU" sz="2000" dirty="0"/>
              <a:t>Обнаружение новизны;</a:t>
            </a:r>
          </a:p>
          <a:p>
            <a:pPr lvl="1"/>
            <a:r>
              <a:rPr lang="ru-RU" sz="2000" dirty="0"/>
              <a:t>Выявление отклонений;</a:t>
            </a:r>
          </a:p>
          <a:p>
            <a:pPr lvl="1"/>
            <a:r>
              <a:rPr lang="ru-RU" sz="2000" dirty="0"/>
              <a:t>обнаружение выбросов;</a:t>
            </a:r>
          </a:p>
          <a:p>
            <a:pPr lvl="1"/>
            <a:r>
              <a:rPr lang="ru-RU" sz="2000" dirty="0"/>
              <a:t>Обнаружение точки смены поведения;</a:t>
            </a:r>
          </a:p>
          <a:p>
            <a:pPr lvl="1"/>
            <a:r>
              <a:rPr lang="ru-RU" sz="2000" dirty="0"/>
              <a:t>Обнаружение </a:t>
            </a:r>
            <a:r>
              <a:rPr lang="ru-RU" sz="2000" dirty="0" smtClean="0"/>
              <a:t>неисправностей</a:t>
            </a:r>
            <a:br>
              <a:rPr lang="ru-RU" sz="2000" dirty="0" smtClean="0"/>
            </a:br>
            <a:r>
              <a:rPr lang="ru-RU" sz="2000" dirty="0" smtClean="0"/>
              <a:t> </a:t>
            </a:r>
            <a:r>
              <a:rPr lang="ru-RU" sz="2000" dirty="0"/>
              <a:t>(диагностика неисправностей);</a:t>
            </a:r>
          </a:p>
          <a:p>
            <a:pPr lvl="1"/>
            <a:r>
              <a:rPr lang="ru-RU" sz="2000" dirty="0"/>
              <a:t>Обнаружение мошенничества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или </a:t>
            </a:r>
            <a:r>
              <a:rPr lang="ru-RU" sz="2000" dirty="0"/>
              <a:t>злоупотреблений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99" y="1745181"/>
            <a:ext cx="5254389" cy="43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Классическое машинное обучение с учителем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ru-RU" sz="2000" dirty="0"/>
              <a:t>Дистанционная классификация (KNN с расстоянием).</a:t>
            </a:r>
          </a:p>
          <a:p>
            <a:pPr lvl="0"/>
            <a:r>
              <a:rPr lang="ru-RU" sz="2000" dirty="0"/>
              <a:t>Ансамбль деревьев решений (случайный лес, лес временных рядов).</a:t>
            </a:r>
          </a:p>
          <a:p>
            <a:pPr lvl="0"/>
            <a:r>
              <a:rPr lang="ru-RU" sz="2000" dirty="0" smtClean="0"/>
              <a:t>мешок символов </a:t>
            </a:r>
            <a:r>
              <a:rPr lang="ru-RU" sz="2000" dirty="0"/>
              <a:t>(БОСС).</a:t>
            </a:r>
          </a:p>
          <a:p>
            <a:pPr lvl="0"/>
            <a:r>
              <a:rPr lang="ru-RU" sz="2000" dirty="0"/>
              <a:t>Классификаторы на основе </a:t>
            </a:r>
            <a:r>
              <a:rPr lang="ru-RU" sz="2000" dirty="0" smtClean="0"/>
              <a:t>формы сегмента </a:t>
            </a:r>
            <a:r>
              <a:rPr lang="ru-RU" sz="2000" dirty="0"/>
              <a:t>или </a:t>
            </a:r>
            <a:r>
              <a:rPr lang="ru-RU" sz="2000" dirty="0" smtClean="0"/>
              <a:t>его части</a:t>
            </a:r>
            <a:r>
              <a:rPr lang="ru-RU" sz="2000" dirty="0"/>
              <a:t>.</a:t>
            </a:r>
          </a:p>
          <a:p>
            <a:pPr lvl="0"/>
            <a:r>
              <a:rPr lang="ru-RU" sz="2000" dirty="0"/>
              <a:t>Машина опорных </a:t>
            </a:r>
            <a:r>
              <a:rPr lang="ru-RU" sz="2000" dirty="0" smtClean="0"/>
              <a:t>векторов </a:t>
            </a:r>
            <a:r>
              <a:rPr lang="en-US" sz="2000" dirty="0" smtClean="0"/>
              <a:t>(SVM)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err="1"/>
              <a:t>XGBoost</a:t>
            </a:r>
            <a:r>
              <a:rPr lang="ru-RU" sz="2000" dirty="0"/>
              <a:t>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61137" y="2827817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Пример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кНН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-DTW Классификатор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270766"/>
            <a:ext cx="5224462" cy="31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smtClean="0"/>
              <a:t>Методы машинного обучения</a:t>
            </a:r>
            <a:r>
              <a:rPr lang="en-US" b="1" dirty="0" smtClean="0"/>
              <a:t>. </a:t>
            </a:r>
            <a:r>
              <a:rPr lang="en-US" altLang="ru-RU" b="1" dirty="0" smtClean="0">
                <a:solidFill>
                  <a:srgbClr val="000000"/>
                </a:solidFill>
              </a:rPr>
              <a:t>k-</a:t>
            </a:r>
            <a:r>
              <a:rPr lang="ru-RU" altLang="ru-RU" b="1" dirty="0" smtClean="0">
                <a:solidFill>
                  <a:srgbClr val="000000"/>
                </a:solidFill>
              </a:rPr>
              <a:t>ближайших соседей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1452785"/>
            <a:ext cx="11029950" cy="522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u-RU" sz="2000" dirty="0" smtClean="0"/>
              <a:t>Одним из наиболее популярных и традиционных подходов к классификации временных рядов является использование  </a:t>
            </a:r>
            <a:r>
              <a:rPr lang="ru-RU" sz="2000" b="1" dirty="0" smtClean="0"/>
              <a:t>классификатора k-ближайших соседей в сочетании с</a:t>
            </a:r>
            <a:r>
              <a:rPr lang="en-US" sz="2000" b="1" dirty="0" smtClean="0"/>
              <a:t> </a:t>
            </a:r>
            <a:r>
              <a:rPr lang="ru-RU" sz="2000" b="1" dirty="0" smtClean="0"/>
              <a:t>некоторой функцией расстояния</a:t>
            </a:r>
            <a:r>
              <a:rPr lang="ru-RU" sz="2000" dirty="0" smtClean="0"/>
              <a:t>.</a:t>
            </a:r>
          </a:p>
          <a:p>
            <a:pPr lvl="1"/>
            <a:r>
              <a:rPr lang="ru-RU" sz="2000" dirty="0" smtClean="0"/>
              <a:t>В частности, расстояние динамической трансформации времени (DTW).</a:t>
            </a:r>
          </a:p>
          <a:p>
            <a:pPr lvl="2"/>
            <a:r>
              <a:rPr lang="ru-RU" dirty="0" smtClean="0"/>
              <a:t>Часто этот классификатор (</a:t>
            </a:r>
            <a:r>
              <a:rPr lang="ru-RU" b="1" dirty="0" smtClean="0"/>
              <a:t>метод </a:t>
            </a:r>
            <a:r>
              <a:rPr lang="ru-RU" b="1" dirty="0" err="1" smtClean="0"/>
              <a:t>kNN</a:t>
            </a:r>
            <a:r>
              <a:rPr lang="ru-RU" b="1" dirty="0" smtClean="0"/>
              <a:t>-DTW</a:t>
            </a:r>
            <a:r>
              <a:rPr lang="ru-RU" dirty="0" smtClean="0"/>
              <a:t>) рассматривается, как базовый.</a:t>
            </a:r>
          </a:p>
          <a:p>
            <a:pPr lvl="2"/>
            <a:r>
              <a:rPr lang="ru-RU" dirty="0" smtClean="0"/>
              <a:t>Более точным является использование ансамбля отдельных классификаторов с разными мерами расстояния.</a:t>
            </a:r>
          </a:p>
          <a:p>
            <a:pPr lvl="2"/>
            <a:r>
              <a:rPr lang="ru-RU" dirty="0" smtClean="0"/>
              <a:t>Показано, что такой подход в целом превосходит все отдельные компоненты ансамбля.</a:t>
            </a:r>
          </a:p>
          <a:p>
            <a:pPr lvl="1"/>
            <a:r>
              <a:rPr lang="ru-RU" sz="2000" i="1" dirty="0" smtClean="0"/>
              <a:t>Помимо </a:t>
            </a:r>
            <a:r>
              <a:rPr lang="ru-RU" sz="2000" i="1" dirty="0" err="1" smtClean="0"/>
              <a:t>kNN</a:t>
            </a:r>
            <a:r>
              <a:rPr lang="ru-RU" sz="2000" i="1" dirty="0" smtClean="0"/>
              <a:t>-DTW существует множество методов классификации временных рядов.</a:t>
            </a:r>
            <a:endParaRPr lang="ru-RU" sz="2000" dirty="0" smtClean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smtClean="0"/>
              <a:t>Методы машинного обучения</a:t>
            </a:r>
            <a:r>
              <a:rPr lang="en-US" b="1" dirty="0" smtClean="0"/>
              <a:t>. </a:t>
            </a:r>
            <a:br>
              <a:rPr lang="en-US" b="1" dirty="0" smtClean="0"/>
            </a:br>
            <a:r>
              <a:rPr lang="en-US" altLang="ru-RU" b="1" dirty="0" smtClean="0">
                <a:solidFill>
                  <a:srgbClr val="000000"/>
                </a:solidFill>
              </a:rPr>
              <a:t>k-</a:t>
            </a:r>
            <a:r>
              <a:rPr lang="ru-RU" altLang="ru-RU" b="1" dirty="0" smtClean="0">
                <a:solidFill>
                  <a:srgbClr val="000000"/>
                </a:solidFill>
              </a:rPr>
              <a:t>ближайших соседей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92216" y="1452785"/>
            <a:ext cx="11029950" cy="483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u-RU" sz="2000" dirty="0"/>
              <a:t>Основные недостатки </a:t>
            </a:r>
            <a:r>
              <a:rPr lang="ru-RU" sz="2000" i="1" dirty="0" err="1"/>
              <a:t>kNN</a:t>
            </a:r>
            <a:r>
              <a:rPr lang="ru-RU" sz="2000" i="1" dirty="0"/>
              <a:t>-DTW</a:t>
            </a:r>
            <a:r>
              <a:rPr lang="ru-RU" sz="2000" dirty="0"/>
              <a:t> следующие.</a:t>
            </a:r>
          </a:p>
          <a:p>
            <a:pPr lvl="1"/>
            <a:r>
              <a:rPr lang="ru-RU" sz="2000" dirty="0"/>
              <a:t>метод требует много места </a:t>
            </a:r>
            <a:r>
              <a:rPr lang="ru-RU" sz="2000" dirty="0" smtClean="0"/>
              <a:t>на диске и </a:t>
            </a:r>
            <a:r>
              <a:rPr lang="ru-RU" sz="2000" dirty="0"/>
              <a:t>времени для вычислений.</a:t>
            </a:r>
          </a:p>
          <a:p>
            <a:pPr lvl="1"/>
            <a:r>
              <a:rPr lang="ru-RU" sz="2000" dirty="0"/>
              <a:t>Во время классификации </a:t>
            </a:r>
            <a:r>
              <a:rPr lang="ru-RU" sz="2000" dirty="0" err="1"/>
              <a:t>kNN</a:t>
            </a:r>
            <a:r>
              <a:rPr lang="ru-RU" sz="2000" dirty="0"/>
              <a:t> сравнивает каждый объект со всеми другими объектами обучающей выборки.</a:t>
            </a:r>
          </a:p>
          <a:p>
            <a:pPr lvl="1"/>
            <a:r>
              <a:rPr lang="ru-RU" sz="2000" dirty="0"/>
              <a:t>KNN предоставляет ограниченную информацию о том, почему </a:t>
            </a:r>
            <a:r>
              <a:rPr lang="ru-RU" sz="2000" dirty="0" smtClean="0"/>
              <a:t>ряд был отнесен </a:t>
            </a:r>
            <a:r>
              <a:rPr lang="ru-RU" sz="2000" dirty="0"/>
              <a:t>к определенному классу.</a:t>
            </a:r>
          </a:p>
          <a:p>
            <a:pPr lvl="1"/>
            <a:r>
              <a:rPr lang="ru-RU" sz="2000" dirty="0"/>
              <a:t>Шум в серии может перекрывать тонкие различия в форме, которые полезны для распознавания классов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Методы машинного обучения</a:t>
            </a:r>
            <a:r>
              <a:rPr lang="en-US" b="1" dirty="0" smtClean="0"/>
              <a:t>.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Лес </a:t>
            </a:r>
            <a:r>
              <a:rPr lang="ru-RU" b="1" dirty="0"/>
              <a:t>временных рядов (TSF</a:t>
            </a:r>
            <a:r>
              <a:rPr lang="ru-RU" b="1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1256232"/>
            <a:ext cx="10943602" cy="492073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Классификатор TSF адаптирует классификатор случайного леса к </a:t>
            </a:r>
            <a:r>
              <a:rPr lang="ru-RU" sz="2000" dirty="0" smtClean="0"/>
              <a:t>временному ряду.</a:t>
            </a:r>
            <a:endParaRPr lang="ru-RU" sz="20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TSF - это классификатор на основе интервалов.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Разделите серию на случайные интервалы со случайными начальными положениями и произвольной длиной.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Извлеките сводные характеристики ( </a:t>
            </a:r>
            <a:r>
              <a:rPr lang="ru-RU" i="1" dirty="0"/>
              <a:t>среднее значение, стандартное отклонение, наклон и т. Д.</a:t>
            </a:r>
            <a:r>
              <a:rPr lang="ru-RU" dirty="0"/>
              <a:t> ) Из каждого интервала в единый вектор признаков.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Обучите дерево решений на </a:t>
            </a:r>
            <a:r>
              <a:rPr lang="ru-RU" dirty="0" smtClean="0"/>
              <a:t>этих векторах.</a:t>
            </a:r>
            <a:endParaRPr lang="ru-RU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Повторяйте шаги 1–3, пока не будет построено необходимое количество деревьев или пока не истечет время.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Новые серии классифицируются большинством голосов </a:t>
            </a:r>
            <a:r>
              <a:rPr lang="ru-RU" sz="2000" dirty="0" smtClean="0"/>
              <a:t>по всем деревьям.</a:t>
            </a:r>
            <a:endParaRPr lang="ru-RU" sz="20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Преимущества </a:t>
            </a:r>
            <a:r>
              <a:rPr lang="ru-RU" sz="2000" dirty="0"/>
              <a:t>TSF: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Лес </a:t>
            </a:r>
            <a:r>
              <a:rPr lang="ru-RU" sz="2000" dirty="0"/>
              <a:t>временных рядов </a:t>
            </a:r>
            <a:r>
              <a:rPr lang="ru-RU" sz="2000" dirty="0" smtClean="0"/>
              <a:t>эффективен </a:t>
            </a:r>
            <a:r>
              <a:rPr lang="ru-RU" sz="2000" dirty="0"/>
              <a:t>с точки зрения вычислений.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Лес временных рядов - это интерпретируемая модель.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Важность временных характеристик может быть извлечена (</a:t>
            </a:r>
            <a:r>
              <a:rPr lang="ru-RU" sz="2000" dirty="0" err="1" smtClean="0"/>
              <a:t>т.Е</a:t>
            </a:r>
            <a:r>
              <a:rPr lang="ru-RU" sz="2000" dirty="0" err="1"/>
              <a:t>.</a:t>
            </a:r>
            <a:r>
              <a:rPr lang="ru-RU" sz="2000" dirty="0"/>
              <a:t> Оценена) из леса временных рядов.</a:t>
            </a:r>
          </a:p>
        </p:txBody>
      </p:sp>
    </p:spTree>
    <p:extLst>
      <p:ext uri="{BB962C8B-B14F-4D97-AF65-F5344CB8AC3E}">
        <p14:creationId xmlns:p14="http://schemas.microsoft.com/office/powerpoint/2010/main" val="15516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733" y="256374"/>
            <a:ext cx="11630826" cy="777668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Методы машинного обучения</a:t>
            </a:r>
            <a:r>
              <a:rPr lang="en-US" sz="3600" b="1" dirty="0" smtClean="0"/>
              <a:t>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Спектральный </a:t>
            </a:r>
            <a:r>
              <a:rPr lang="ru-RU" sz="3600" b="1" dirty="0"/>
              <a:t>ансамбль со </a:t>
            </a:r>
            <a:r>
              <a:rPr lang="ru-RU" sz="3600" b="1" dirty="0" smtClean="0"/>
              <a:t>случайными интервалами </a:t>
            </a:r>
            <a:r>
              <a:rPr lang="ru-RU" sz="3600" b="1" dirty="0"/>
              <a:t>(RISE)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1341690"/>
            <a:ext cx="10943602" cy="4835273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RISE - популярный вариант леса временных рядов. </a:t>
            </a:r>
            <a:endParaRPr lang="ru-RU" sz="2000" dirty="0" smtClean="0"/>
          </a:p>
          <a:p>
            <a:pPr lvl="0"/>
            <a:r>
              <a:rPr lang="ru-RU" sz="2000" dirty="0" smtClean="0"/>
              <a:t>В </a:t>
            </a:r>
            <a:r>
              <a:rPr lang="ru-RU" sz="2000" dirty="0"/>
              <a:t>отличие от </a:t>
            </a:r>
            <a:r>
              <a:rPr lang="ru-RU" sz="2000" dirty="0" smtClean="0"/>
              <a:t>TSF в </a:t>
            </a:r>
            <a:r>
              <a:rPr lang="ru-RU" sz="2000" dirty="0"/>
              <a:t>RISE:</a:t>
            </a:r>
          </a:p>
          <a:p>
            <a:pPr lvl="1"/>
            <a:r>
              <a:rPr lang="ru-RU" sz="2000" dirty="0"/>
              <a:t>использует один интервал временного ряда для каждого дерева</a:t>
            </a:r>
          </a:p>
          <a:p>
            <a:pPr lvl="1"/>
            <a:r>
              <a:rPr lang="ru-RU" sz="2000" dirty="0"/>
              <a:t>он обучается с использованием спектральных характеристик, извлеченных из ряда, вместо сводной статистики.</a:t>
            </a:r>
          </a:p>
          <a:p>
            <a:pPr lvl="0"/>
            <a:r>
              <a:rPr lang="ru-RU" sz="2000" dirty="0"/>
              <a:t>RISE использует несколько последовательных преобразователей извлечения </a:t>
            </a:r>
            <a:r>
              <a:rPr lang="ru-RU" sz="2000" dirty="0" smtClean="0"/>
              <a:t>признаков, </a:t>
            </a:r>
            <a:r>
              <a:rPr lang="ru-RU" sz="2000" dirty="0"/>
              <a:t>в том числе:</a:t>
            </a:r>
          </a:p>
          <a:p>
            <a:pPr lvl="1"/>
            <a:r>
              <a:rPr lang="ru-RU" sz="2000" dirty="0" err="1" smtClean="0"/>
              <a:t>Авторегрессивные</a:t>
            </a:r>
            <a:r>
              <a:rPr lang="ru-RU" sz="2000" dirty="0" smtClean="0"/>
              <a:t> </a:t>
            </a:r>
            <a:r>
              <a:rPr lang="ru-RU" sz="2000" dirty="0"/>
              <a:t>коэффициенты;</a:t>
            </a:r>
          </a:p>
          <a:p>
            <a:pPr lvl="1"/>
            <a:r>
              <a:rPr lang="ru-RU" sz="2000" dirty="0"/>
              <a:t>Расчетные коэффициенты автокорреляции;</a:t>
            </a:r>
          </a:p>
          <a:p>
            <a:pPr lvl="1"/>
            <a:r>
              <a:rPr lang="ru-RU" sz="2000" dirty="0"/>
              <a:t>Коэффициенты </a:t>
            </a:r>
            <a:r>
              <a:rPr lang="ru-RU" sz="2000" dirty="0" smtClean="0"/>
              <a:t>спектральной </a:t>
            </a:r>
            <a:r>
              <a:rPr lang="ru-RU" sz="2000" dirty="0"/>
              <a:t>мощности (коэффициенты преобразования Фурье</a:t>
            </a:r>
            <a:r>
              <a:rPr lang="ru-RU" sz="2000" dirty="0" smtClean="0"/>
              <a:t>);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93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733" y="256374"/>
            <a:ext cx="11630826" cy="777668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Методы машинного обучения</a:t>
            </a:r>
            <a:r>
              <a:rPr lang="en-US" sz="3600" b="1" dirty="0" smtClean="0"/>
              <a:t>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Спектральный </a:t>
            </a:r>
            <a:r>
              <a:rPr lang="ru-RU" sz="3600" b="1" dirty="0"/>
              <a:t>ансамбль со </a:t>
            </a:r>
            <a:r>
              <a:rPr lang="ru-RU" sz="3600" b="1" dirty="0" smtClean="0"/>
              <a:t>случайными интервалами </a:t>
            </a:r>
            <a:r>
              <a:rPr lang="ru-RU" sz="3600" b="1" dirty="0"/>
              <a:t>(RISE)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649" y="1307506"/>
            <a:ext cx="10943602" cy="4801090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Алгоритм </a:t>
            </a:r>
            <a:r>
              <a:rPr lang="ru-RU" sz="2000" dirty="0"/>
              <a:t>RISE:</a:t>
            </a:r>
          </a:p>
          <a:p>
            <a:pPr lvl="1"/>
            <a:r>
              <a:rPr lang="ru-RU" sz="2000" dirty="0"/>
              <a:t>Выберите случайный интервал серии (длина - степень двойки). </a:t>
            </a:r>
            <a:endParaRPr lang="ru-RU" sz="2000" dirty="0" smtClean="0"/>
          </a:p>
          <a:p>
            <a:pPr lvl="1"/>
            <a:r>
              <a:rPr lang="ru-RU" sz="2000" dirty="0" smtClean="0"/>
              <a:t>Для </a:t>
            </a:r>
            <a:r>
              <a:rPr lang="ru-RU" sz="2000" dirty="0"/>
              <a:t>первого дерева используйте всю серию;</a:t>
            </a:r>
          </a:p>
          <a:p>
            <a:pPr lvl="1"/>
            <a:r>
              <a:rPr lang="ru-RU" sz="2000" dirty="0"/>
              <a:t>Для одного и того же интервала в каждой серии примените преобразователи извлечения признаков от ряда к ряду (коэффициенты авторегрессии, коэффициенты автокорреляции и коэффициенты спектра мощности) и сформируйте новый обучающий набор путем объединения извлеченных признаков.</a:t>
            </a:r>
          </a:p>
          <a:p>
            <a:pPr lvl="1"/>
            <a:r>
              <a:rPr lang="ru-RU" sz="2000" dirty="0"/>
              <a:t>Обучите классификатор дерева решений </a:t>
            </a:r>
            <a:endParaRPr lang="ru-RU" sz="2000" dirty="0" smtClean="0"/>
          </a:p>
          <a:p>
            <a:pPr lvl="1"/>
            <a:r>
              <a:rPr lang="ru-RU" sz="2000" dirty="0" smtClean="0"/>
              <a:t>Объедините </a:t>
            </a:r>
            <a:r>
              <a:rPr lang="ru-RU" sz="2000" dirty="0"/>
              <a:t>деревья </a:t>
            </a:r>
            <a:r>
              <a:rPr lang="ru-RU" sz="2000" dirty="0" smtClean="0"/>
              <a:t>в ансамбль</a:t>
            </a:r>
            <a:endParaRPr lang="ru-RU" sz="2000" dirty="0"/>
          </a:p>
          <a:p>
            <a:pPr lvl="0"/>
            <a:r>
              <a:rPr lang="ru-RU" sz="2000" dirty="0"/>
              <a:t>Вероятности классов рассчитываются как доля голосов базового классификатора.</a:t>
            </a:r>
          </a:p>
          <a:p>
            <a:pPr lvl="0"/>
            <a:r>
              <a:rPr lang="ru-RU" sz="2000" dirty="0"/>
              <a:t>RISE контролирует время выполнения, создавая адаптивную модель времени для построения единого дерева.</a:t>
            </a:r>
          </a:p>
          <a:p>
            <a:pPr lvl="1"/>
            <a:r>
              <a:rPr lang="ru-RU" sz="2000" dirty="0"/>
              <a:t>Это важно для длинных серий (например, аудио), где очень большие интервалы могут означать очень мало деревьев.</a:t>
            </a:r>
          </a:p>
        </p:txBody>
      </p:sp>
    </p:spTree>
    <p:extLst>
      <p:ext uri="{BB962C8B-B14F-4D97-AF65-F5344CB8AC3E}">
        <p14:creationId xmlns:p14="http://schemas.microsoft.com/office/powerpoint/2010/main" val="217555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Методы машинного обучения</a:t>
            </a:r>
            <a:r>
              <a:rPr lang="en-US" b="1" dirty="0" smtClean="0"/>
              <a:t>.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Классификаторы </a:t>
            </a:r>
            <a:r>
              <a:rPr lang="ru-RU" b="1" dirty="0"/>
              <a:t>на основе </a:t>
            </a:r>
            <a:r>
              <a:rPr lang="ru-RU" b="1" dirty="0" err="1"/>
              <a:t>шейплетов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230594"/>
            <a:ext cx="10943602" cy="4860911"/>
          </a:xfrm>
        </p:spPr>
        <p:txBody>
          <a:bodyPr>
            <a:noAutofit/>
          </a:bodyPr>
          <a:lstStyle/>
          <a:p>
            <a:pPr lvl="0"/>
            <a:r>
              <a:rPr lang="ru-RU" sz="2000" dirty="0" err="1"/>
              <a:t>Шейплеты</a:t>
            </a:r>
            <a:r>
              <a:rPr lang="ru-RU" sz="2000" dirty="0"/>
              <a:t> - это </a:t>
            </a:r>
            <a:r>
              <a:rPr lang="ru-RU" sz="2000" dirty="0" err="1"/>
              <a:t>подпоследовательности</a:t>
            </a:r>
            <a:r>
              <a:rPr lang="ru-RU" sz="2000" dirty="0"/>
              <a:t> </a:t>
            </a:r>
            <a:r>
              <a:rPr lang="ru-RU" sz="2000" dirty="0" smtClean="0"/>
              <a:t>временных </a:t>
            </a:r>
            <a:r>
              <a:rPr lang="ru-RU" sz="2000" dirty="0"/>
              <a:t>рядов, которые представляют класс.</a:t>
            </a:r>
          </a:p>
          <a:p>
            <a:pPr lvl="0"/>
            <a:r>
              <a:rPr lang="ru-RU" sz="2000" dirty="0"/>
              <a:t>Классификаторы на основе </a:t>
            </a:r>
            <a:r>
              <a:rPr lang="ru-RU" sz="2000" dirty="0" err="1"/>
              <a:t>шейплетов</a:t>
            </a:r>
            <a:r>
              <a:rPr lang="ru-RU" sz="2000" dirty="0"/>
              <a:t> </a:t>
            </a:r>
            <a:r>
              <a:rPr lang="ru-RU" sz="2000" dirty="0" smtClean="0"/>
              <a:t>- ищут </a:t>
            </a:r>
            <a:r>
              <a:rPr lang="ru-RU" sz="2000" dirty="0" err="1"/>
              <a:t>шейплеты</a:t>
            </a:r>
            <a:r>
              <a:rPr lang="ru-RU" sz="2000" dirty="0"/>
              <a:t> с наибольшей дискриминирующей способностью.</a:t>
            </a:r>
          </a:p>
          <a:p>
            <a:pPr lvl="1"/>
            <a:r>
              <a:rPr lang="ru-RU" sz="2000" dirty="0"/>
              <a:t>В обучающей выборке наличие определенных </a:t>
            </a:r>
            <a:r>
              <a:rPr lang="ru-RU" sz="2000" dirty="0" smtClean="0"/>
              <a:t>шаблонов в выборке </a:t>
            </a:r>
            <a:r>
              <a:rPr lang="ru-RU" sz="2000" dirty="0"/>
              <a:t>делает один класс более вероятным, чем другой.</a:t>
            </a:r>
          </a:p>
          <a:p>
            <a:pPr lvl="1"/>
            <a:r>
              <a:rPr lang="ru-RU" sz="2000" dirty="0"/>
              <a:t>В обучающих данных каждый рассматриваемый </a:t>
            </a:r>
            <a:r>
              <a:rPr lang="ru-RU" sz="2000" dirty="0" err="1"/>
              <a:t>шейплет</a:t>
            </a:r>
            <a:r>
              <a:rPr lang="ru-RU" sz="2000" dirty="0"/>
              <a:t> оценивается в соответствии с некоторыми критериями получения информации (например, энтропией).</a:t>
            </a:r>
          </a:p>
          <a:p>
            <a:pPr lvl="1"/>
            <a:r>
              <a:rPr lang="ru-RU" sz="2000" dirty="0"/>
              <a:t>Сохраняются самые </a:t>
            </a:r>
            <a:r>
              <a:rPr lang="ru-RU" sz="2000" dirty="0" smtClean="0"/>
              <a:t>надежные </a:t>
            </a:r>
            <a:r>
              <a:rPr lang="ru-RU" sz="2000" dirty="0"/>
              <a:t>неперекрывающиеся </a:t>
            </a:r>
            <a:r>
              <a:rPr lang="ru-RU" sz="2000" dirty="0" err="1"/>
              <a:t>шейплеты</a:t>
            </a:r>
            <a:r>
              <a:rPr lang="ru-RU" sz="2000" dirty="0"/>
              <a:t>.</a:t>
            </a:r>
          </a:p>
          <a:p>
            <a:pPr lvl="0"/>
            <a:r>
              <a:rPr lang="ru-RU" sz="2000" dirty="0" err="1"/>
              <a:t>Шейплеты</a:t>
            </a:r>
            <a:r>
              <a:rPr lang="ru-RU" sz="2000" dirty="0"/>
              <a:t> можно использовать для обнаружения «фазово-независимого локализованного сходства между сериями одного и того же класса».</a:t>
            </a:r>
          </a:p>
          <a:p>
            <a:pPr lvl="1"/>
            <a:r>
              <a:rPr lang="ru-RU" sz="2000" dirty="0" smtClean="0"/>
              <a:t>Например, для </a:t>
            </a:r>
            <a:r>
              <a:rPr lang="ru-RU" sz="2000" dirty="0"/>
              <a:t>бинарной классификации </a:t>
            </a:r>
            <a:r>
              <a:rPr lang="ru-RU" sz="2000" dirty="0" err="1"/>
              <a:t>шейплет</a:t>
            </a:r>
            <a:r>
              <a:rPr lang="ru-RU" sz="2000" dirty="0"/>
              <a:t> является дискриминантным, если он присутствует в большинстве серий одного класса и отсутствует в сериях другого класса.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36" y="5143162"/>
            <a:ext cx="3089233" cy="14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Методы машинного обучения</a:t>
            </a:r>
            <a:r>
              <a:rPr lang="en-US" b="1" dirty="0"/>
              <a:t>. </a:t>
            </a: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Классификаторы на основе </a:t>
            </a:r>
            <a:r>
              <a:rPr lang="ru-RU" b="1" dirty="0" err="1"/>
              <a:t>шейплетов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6374" y="1239140"/>
                <a:ext cx="10943602" cy="4852365"/>
              </a:xfrm>
            </p:spPr>
            <p:txBody>
              <a:bodyPr>
                <a:noAutofit/>
              </a:bodyPr>
              <a:lstStyle/>
              <a:p>
                <a:pPr algn="l" rtl="0">
                  <a:spcBef>
                    <a:spcPts val="300"/>
                  </a:spcBef>
                </a:pPr>
                <a:r>
                  <a:rPr lang="en-US" sz="2000" b="1" dirty="0" err="1" smtClean="0"/>
                  <a:t>Шейплет</a:t>
                </a:r>
                <a:r>
                  <a:rPr lang="en-US" sz="2000" b="1" dirty="0" smtClean="0"/>
                  <a:t> </a:t>
                </a:r>
                <a:r>
                  <a:rPr lang="en-US" sz="2000" b="1" dirty="0"/>
                  <a:t>Преобразовать классификатор</a:t>
                </a:r>
                <a:endParaRPr lang="en-US" sz="2000" dirty="0"/>
              </a:p>
              <a:p>
                <a:pPr algn="l" rtl="0">
                  <a:spcBef>
                    <a:spcPts val="300"/>
                  </a:spcBef>
                </a:pPr>
                <a:r>
                  <a:rPr lang="ru-RU" sz="2000" dirty="0" smtClean="0"/>
                  <a:t>Найдите</a:t>
                </a:r>
                <a:r>
                  <a:rPr lang="en-US" sz="2000" dirty="0" smtClean="0"/>
                  <a:t> k </a:t>
                </a:r>
                <a:r>
                  <a:rPr lang="ru-RU" sz="2000" dirty="0" err="1" smtClean="0"/>
                  <a:t>шейплетов</a:t>
                </a:r>
                <a:r>
                  <a:rPr lang="en-US" sz="2000" dirty="0" smtClean="0"/>
                  <a:t> так что расстояние для одного класса будет намного меньше, чем для другого.</a:t>
                </a:r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altLang="ru-RU" sz="2000" dirty="0" err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sSup>
                        <m:sSup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</m:d>
                        </m:e>
                        <m:sup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sz="2000" dirty="0"/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sz="2000" dirty="0" smtClean="0"/>
                  <a:t>где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является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в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длина</a:t>
                </a:r>
                <a:r>
                  <a:rPr lang="ru-RU" altLang="ru-RU" sz="2000" dirty="0"/>
                  <a:t> (</a:t>
                </a:r>
                <a:r>
                  <a:rPr lang="ru-RU" altLang="ru-RU" sz="2000" dirty="0" err="1"/>
                  <a:t>количество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из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отметки времени</a:t>
                </a:r>
                <a:r>
                  <a:rPr lang="ru-RU" altLang="ru-RU" sz="2000" dirty="0"/>
                  <a:t>) </a:t>
                </a:r>
                <a:r>
                  <a:rPr lang="ru-RU" altLang="ru-RU" sz="2000" dirty="0" err="1"/>
                  <a:t>из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shapelet</a:t>
                </a:r>
                <a:r>
                  <a:rPr lang="ru-RU" altLang="ru-RU" sz="2000" dirty="0"/>
                  <a:t>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 является </a:t>
                </a:r>
                <a:r>
                  <a:rPr lang="ru-RU" altLang="ru-RU" sz="2000" dirty="0" err="1" smtClean="0"/>
                  <a:t>подпоследовательность</a:t>
                </a:r>
                <a:r>
                  <a:rPr lang="ru-RU" altLang="ru-RU" sz="2000" dirty="0" smtClean="0"/>
                  <a:t> извлеченная </a:t>
                </a:r>
                <a:r>
                  <a:rPr lang="ru-RU" altLang="ru-RU" sz="2000" dirty="0"/>
                  <a:t>из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altLang="ru-RU" sz="2000" dirty="0"/>
                  <a:t> </a:t>
                </a:r>
                <a:r>
                  <a:rPr lang="ru-RU" altLang="ru-RU" sz="2000" dirty="0" smtClean="0"/>
                  <a:t>в </a:t>
                </a:r>
                <a:r>
                  <a:rPr lang="ru-RU" altLang="ru-RU" sz="2000" dirty="0" err="1" smtClean="0"/>
                  <a:t>дипазоне</a:t>
                </a:r>
                <a:r>
                  <a:rPr lang="ru-RU" altLang="ru-RU" sz="2000" dirty="0" smtClean="0"/>
                  <a:t> от 𝑛</a:t>
                </a:r>
                <a:r>
                  <a:rPr lang="en-US" altLang="ru-RU" sz="2000" dirty="0" smtClean="0"/>
                  <a:t> </a:t>
                </a:r>
                <a:r>
                  <a:rPr lang="ru-RU" altLang="ru-RU" sz="2000" dirty="0" smtClean="0"/>
                  <a:t>до</a:t>
                </a:r>
                <a:r>
                  <a:rPr lang="en-US" altLang="ru-RU" sz="2000" dirty="0" smtClean="0"/>
                  <a:t> </a:t>
                </a:r>
                <a:r>
                  <a:rPr lang="ru-RU" altLang="ru-RU" sz="2000" dirty="0" smtClean="0"/>
                  <a:t>𝑛 </a:t>
                </a:r>
                <a:r>
                  <a:rPr lang="ru-RU" altLang="ru-RU" sz="2000" dirty="0"/>
                  <a:t>+ 𝐿.</a:t>
                </a:r>
                <a:endParaRPr lang="en-US" altLang="ru-RU" sz="2000" dirty="0"/>
              </a:p>
              <a:p>
                <a:pPr lvl="2"/>
                <a:r>
                  <a:rPr lang="ru-RU" dirty="0" smtClean="0"/>
                  <a:t>Если </a:t>
                </a:r>
                <a:r>
                  <a:rPr lang="ru-RU" dirty="0"/>
                  <a:t>указанное выше расстояние достаточно мало, то предполагается, что </a:t>
                </a:r>
                <a:r>
                  <a:rPr lang="ru-RU" dirty="0" err="1"/>
                  <a:t>шейплет</a:t>
                </a:r>
                <a:r>
                  <a:rPr lang="ru-RU" dirty="0"/>
                  <a:t> </a:t>
                </a:r>
                <a:r>
                  <a:rPr lang="ru-RU" dirty="0" smtClean="0"/>
                  <a:t>присутствует </a:t>
                </a:r>
                <a:r>
                  <a:rPr lang="ru-RU" dirty="0"/>
                  <a:t>во временном ряду.</a:t>
                </a:r>
              </a:p>
              <a:p>
                <a:pPr lvl="0"/>
                <a:r>
                  <a:rPr lang="ru-RU" sz="2000" dirty="0"/>
                  <a:t>Затем для нового набора данных вычисляются k объектов </a:t>
                </a:r>
                <a:r>
                  <a:rPr lang="ru-RU" sz="2000" dirty="0" smtClean="0"/>
                  <a:t/>
                </a:r>
                <a:br>
                  <a:rPr lang="ru-RU" sz="2000" dirty="0" smtClean="0"/>
                </a:br>
                <a:r>
                  <a:rPr lang="ru-RU" sz="2000" dirty="0" smtClean="0"/>
                  <a:t>как </a:t>
                </a:r>
                <a:r>
                  <a:rPr lang="ru-RU" sz="2000" dirty="0"/>
                  <a:t>расстояние ряда до каждого из k </a:t>
                </a:r>
                <a:r>
                  <a:rPr lang="ru-RU" sz="2000" dirty="0" err="1"/>
                  <a:t>шейплетов</a:t>
                </a:r>
                <a:r>
                  <a:rPr lang="ru-RU" sz="2000" dirty="0"/>
                  <a:t>.</a:t>
                </a:r>
              </a:p>
              <a:p>
                <a:pPr lvl="0"/>
                <a:r>
                  <a:rPr lang="ru-RU" sz="2000" dirty="0" smtClean="0"/>
                  <a:t>К </a:t>
                </a:r>
                <a:r>
                  <a:rPr lang="ru-RU" sz="2000" dirty="0"/>
                  <a:t>набору данных, преобразованному с </a:t>
                </a:r>
                <a:r>
                  <a:rPr lang="ru-RU" sz="2000" dirty="0" smtClean="0"/>
                  <a:t>помощью</a:t>
                </a:r>
                <a:br>
                  <a:rPr lang="ru-RU" sz="2000" dirty="0" smtClean="0"/>
                </a:br>
                <a:r>
                  <a:rPr lang="ru-RU" sz="2000" dirty="0" smtClean="0"/>
                  <a:t> </a:t>
                </a:r>
                <a:r>
                  <a:rPr lang="ru-RU" sz="2000" dirty="0" err="1" smtClean="0"/>
                  <a:t>шейплета</a:t>
                </a:r>
                <a:r>
                  <a:rPr lang="ru-RU" sz="2000" dirty="0" smtClean="0"/>
                  <a:t> можно </a:t>
                </a:r>
                <a:r>
                  <a:rPr lang="ru-RU" sz="2000" dirty="0"/>
                  <a:t>применить любой </a:t>
                </a:r>
                <a:r>
                  <a:rPr lang="ru-RU" sz="2000" dirty="0" smtClean="0"/>
                  <a:t/>
                </a:r>
                <a:br>
                  <a:rPr lang="ru-RU" sz="2000" dirty="0" smtClean="0"/>
                </a:br>
                <a:r>
                  <a:rPr lang="ru-RU" sz="2000" dirty="0" smtClean="0"/>
                  <a:t>алгоритм </a:t>
                </a:r>
                <a:r>
                  <a:rPr lang="ru-RU" sz="2000" dirty="0"/>
                  <a:t>классификации.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4" y="1239140"/>
                <a:ext cx="10943602" cy="4852365"/>
              </a:xfrm>
              <a:blipFill>
                <a:blip r:embed="rId2"/>
                <a:stretch>
                  <a:fillRect l="-501" t="-1256" r="-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90" y="3665322"/>
            <a:ext cx="3883110" cy="2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Autofit/>
          </a:bodyPr>
          <a:lstStyle/>
          <a:p>
            <a:r>
              <a:rPr lang="ru-RU" sz="3600" b="1" dirty="0"/>
              <a:t>Методы машинного обучения</a:t>
            </a:r>
            <a:r>
              <a:rPr lang="en-US" sz="3600" b="1" dirty="0"/>
              <a:t>. </a:t>
            </a:r>
            <a:r>
              <a:rPr lang="ru-RU" sz="3600" b="1" dirty="0"/>
              <a:t/>
            </a:r>
            <a:br>
              <a:rPr lang="ru-RU" sz="3600" b="1" dirty="0"/>
            </a:br>
            <a:r>
              <a:rPr lang="ru-RU" sz="3600" b="1" dirty="0"/>
              <a:t>Классификаторы на основе </a:t>
            </a:r>
            <a:r>
              <a:rPr lang="ru-RU" sz="3600" b="1" dirty="0" smtClean="0"/>
              <a:t>словарей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230594"/>
            <a:ext cx="10943602" cy="4647266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Для получения словаря</a:t>
            </a:r>
          </a:p>
          <a:p>
            <a:pPr lvl="1"/>
            <a:r>
              <a:rPr lang="ru-RU" sz="2000" dirty="0"/>
              <a:t>Преобразуйте серию в сегменты </a:t>
            </a:r>
            <a:r>
              <a:rPr lang="ru-RU" sz="2000" dirty="0" smtClean="0"/>
              <a:t>например скользящим окном </a:t>
            </a:r>
            <a:r>
              <a:rPr lang="ru-RU" sz="2000" dirty="0"/>
              <a:t>с некоторым шагом.</a:t>
            </a:r>
          </a:p>
          <a:p>
            <a:pPr lvl="2"/>
            <a:r>
              <a:rPr lang="ru-RU" dirty="0"/>
              <a:t>Для каждого сегмента </a:t>
            </a:r>
            <a:r>
              <a:rPr lang="ru-RU" dirty="0" smtClean="0"/>
              <a:t> </a:t>
            </a:r>
            <a:r>
              <a:rPr lang="ru-RU" dirty="0"/>
              <a:t>создайте одно или несколько слов,</a:t>
            </a:r>
          </a:p>
          <a:p>
            <a:pPr lvl="2"/>
            <a:r>
              <a:rPr lang="ru-RU" dirty="0"/>
              <a:t>например, путем квантования, округления до целого числа или с использованием некоторых </a:t>
            </a:r>
            <a:r>
              <a:rPr lang="ru-RU" dirty="0" smtClean="0"/>
              <a:t>других </a:t>
            </a:r>
            <a:r>
              <a:rPr lang="ru-RU" dirty="0"/>
              <a:t>алгоритмов.</a:t>
            </a:r>
          </a:p>
          <a:p>
            <a:pPr lvl="2"/>
            <a:r>
              <a:rPr lang="ru-RU" dirty="0"/>
              <a:t>полученные "поворотные" значения могут соответствовать некоторому виртуальному и конечному словарю </a:t>
            </a:r>
            <a:r>
              <a:rPr lang="ru-RU" dirty="0" smtClean="0"/>
              <a:t>слов.</a:t>
            </a:r>
            <a:endParaRPr lang="ru-RU" dirty="0"/>
          </a:p>
          <a:p>
            <a:pPr lvl="2"/>
            <a:r>
              <a:rPr lang="ru-RU" dirty="0"/>
              <a:t>каждое слово равной длины (с конечным числом возможных символов и их возможных комбинаций - слов).</a:t>
            </a:r>
          </a:p>
          <a:p>
            <a:pPr lvl="1"/>
            <a:r>
              <a:rPr lang="ru-RU" sz="2000" dirty="0"/>
              <a:t>Постройте гистограмму количества слов для каждого окна.</a:t>
            </a:r>
          </a:p>
          <a:p>
            <a:pPr lvl="1"/>
            <a:r>
              <a:rPr lang="ru-RU" sz="2000" dirty="0"/>
              <a:t>Наконец, любой классификатор можно </a:t>
            </a:r>
            <a:r>
              <a:rPr lang="ru-RU" sz="2000" dirty="0" smtClean="0"/>
              <a:t>обучить</a:t>
            </a:r>
            <a:br>
              <a:rPr lang="ru-RU" sz="2000" dirty="0" smtClean="0"/>
            </a:br>
            <a:r>
              <a:rPr lang="ru-RU" sz="2000" dirty="0" smtClean="0"/>
              <a:t> </a:t>
            </a:r>
            <a:r>
              <a:rPr lang="ru-RU" sz="2000" dirty="0"/>
              <a:t>на гистограммах слов, извлеченных из ряда.</a:t>
            </a:r>
          </a:p>
        </p:txBody>
      </p:sp>
      <p:sp>
        <p:nvSpPr>
          <p:cNvPr id="6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8388"/>
          <a:stretch/>
        </p:blipFill>
        <p:spPr>
          <a:xfrm>
            <a:off x="705817" y="5139613"/>
            <a:ext cx="2070908" cy="14764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553" y="3908169"/>
            <a:ext cx="3526146" cy="26370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8826" y="5042019"/>
            <a:ext cx="5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 smtClean="0"/>
              <a:t>SFA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6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/>
              <a:t>Методы машинного обучения</a:t>
            </a:r>
            <a:r>
              <a:rPr lang="en-US" sz="3200" b="1" dirty="0"/>
              <a:t>.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Классификаторы на основе </a:t>
            </a:r>
            <a:r>
              <a:rPr lang="ru-RU" sz="3200" b="1" dirty="0" smtClean="0"/>
              <a:t>словарей </a:t>
            </a:r>
            <a:r>
              <a:rPr lang="en-US" sz="3200" b="1" dirty="0" smtClean="0"/>
              <a:t>BOSS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034042"/>
            <a:ext cx="10943602" cy="524547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Одним из самых популярных способов получения словаря является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/>
              <a:t>Мешок </a:t>
            </a:r>
            <a:r>
              <a:rPr lang="ru-RU" sz="2000" b="1" dirty="0"/>
              <a:t>символов SFA </a:t>
            </a:r>
            <a:r>
              <a:rPr lang="ru-RU" sz="2000" b="1" dirty="0" smtClean="0"/>
              <a:t>(</a:t>
            </a:r>
            <a:r>
              <a:rPr lang="ru-RU" sz="2000" b="1" dirty="0"/>
              <a:t>Мешок</a:t>
            </a:r>
            <a:r>
              <a:rPr lang="ru-RU" sz="2000" b="1" dirty="0" smtClean="0"/>
              <a:t> </a:t>
            </a:r>
            <a:r>
              <a:rPr lang="ru-RU" sz="2000" b="1" dirty="0"/>
              <a:t>символов символьной аппроксимации Фурье (SAF), BOSS)</a:t>
            </a:r>
            <a:endParaRPr lang="ru-RU" sz="20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Признаки </a:t>
            </a:r>
            <a:r>
              <a:rPr lang="ru-RU" sz="2000" dirty="0"/>
              <a:t>слов для классификаторов BOSS извлекаются из рядов с помощью </a:t>
            </a:r>
            <a:r>
              <a:rPr lang="ru-RU" sz="2000" b="1" dirty="0"/>
              <a:t>преобразования символьного приближения Фурье (SFA</a:t>
            </a:r>
            <a:r>
              <a:rPr lang="ru-RU" sz="2000" b="1" dirty="0" smtClean="0"/>
              <a:t>)</a:t>
            </a:r>
            <a:r>
              <a:rPr lang="ru-RU" sz="2000" dirty="0"/>
              <a:t> 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Вычислить преобразование Фурье окна (первый член игнорируется, если происходит нормализация).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Квантовать первые </a:t>
            </a:r>
            <a:r>
              <a:rPr lang="ru-RU" sz="2000" dirty="0"/>
              <a:t>L членов Фурье в символы для образования «слова».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например, округление до целой части или использование </a:t>
            </a:r>
            <a:r>
              <a:rPr lang="ru-RU" b="1" dirty="0"/>
              <a:t>группировки</a:t>
            </a:r>
            <a:r>
              <a:rPr lang="ru-RU" dirty="0"/>
              <a:t> с  </a:t>
            </a:r>
            <a:r>
              <a:rPr lang="ru-RU" b="1" dirty="0"/>
              <a:t>несколькими коэффициентами (MCB).</a:t>
            </a:r>
            <a:endParaRPr lang="ru-RU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MCB - это контролируемый алгоритм, который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объединяет </a:t>
            </a:r>
            <a:r>
              <a:rPr lang="ru-RU" sz="2000" dirty="0"/>
              <a:t>непрерывные временные ряды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 </a:t>
            </a:r>
            <a:r>
              <a:rPr lang="ru-RU" sz="2000" dirty="0"/>
              <a:t>последовательность букв.</a:t>
            </a:r>
          </a:p>
          <a:p>
            <a:pPr lvl="4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Словарь слов создается по мере того,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окно скользит, записывая счетчик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частоты </a:t>
            </a:r>
            <a:r>
              <a:rPr lang="ru-RU" sz="2000" dirty="0"/>
              <a:t>каждого слова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64" y="3540586"/>
            <a:ext cx="3950181" cy="30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en-US" b="1" dirty="0"/>
              <a:t>Обнаружение аномалий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Пример аномалии </a:t>
            </a:r>
            <a:r>
              <a:rPr lang="en-US" dirty="0" smtClean="0"/>
              <a:t>интерпретация </a:t>
            </a:r>
            <a:r>
              <a:rPr lang="en-US" dirty="0"/>
              <a:t>в прогнозировании продаж.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92" t="15476" r="2292" b="14881"/>
          <a:stretch/>
        </p:blipFill>
        <p:spPr>
          <a:xfrm>
            <a:off x="460375" y="1712615"/>
            <a:ext cx="10382250" cy="39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7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/>
              <a:t>Методы машинного обучения</a:t>
            </a:r>
            <a:r>
              <a:rPr lang="en-US" sz="3200" b="1" dirty="0"/>
              <a:t>.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Классификаторы на основе словарей </a:t>
            </a:r>
            <a:r>
              <a:rPr lang="en-US" sz="3200" b="1" dirty="0"/>
              <a:t>BOSS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300"/>
              </a:spcBef>
            </a:pPr>
            <a:endParaRPr lang="ru-RU" alt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3839407"/>
            <a:ext cx="3785786" cy="2877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49181" b="-619"/>
          <a:stretch/>
        </p:blipFill>
        <p:spPr>
          <a:xfrm>
            <a:off x="4851545" y="3675390"/>
            <a:ext cx="6348431" cy="28970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52700"/>
          <a:stretch/>
        </p:blipFill>
        <p:spPr>
          <a:xfrm>
            <a:off x="2082022" y="1175464"/>
            <a:ext cx="6348431" cy="26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ROCKET</a:t>
            </a:r>
            <a:r>
              <a:rPr lang="ru-RU" sz="3200" b="1" dirty="0" smtClean="0"/>
              <a:t> </a:t>
            </a:r>
            <a:r>
              <a:rPr lang="en-US" sz="3200" b="1" dirty="0" err="1" smtClean="0"/>
              <a:t>Классификатор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ROCKET (</a:t>
            </a:r>
            <a:r>
              <a:rPr lang="ru-RU" sz="2000" dirty="0" err="1"/>
              <a:t>RandOm</a:t>
            </a:r>
            <a:r>
              <a:rPr lang="ru-RU" sz="2000" dirty="0"/>
              <a:t> </a:t>
            </a:r>
            <a:r>
              <a:rPr lang="ru-RU" sz="2000" dirty="0" err="1"/>
              <a:t>Convolutional</a:t>
            </a:r>
            <a:r>
              <a:rPr lang="ru-RU" sz="2000" dirty="0"/>
              <a:t> </a:t>
            </a:r>
            <a:r>
              <a:rPr lang="ru-RU" sz="2000" dirty="0" err="1"/>
              <a:t>KErnel</a:t>
            </a:r>
            <a:r>
              <a:rPr lang="ru-RU" sz="2000" dirty="0"/>
              <a:t> </a:t>
            </a:r>
            <a:r>
              <a:rPr lang="ru-RU" sz="2000" dirty="0" err="1"/>
              <a:t>Transform</a:t>
            </a:r>
            <a:r>
              <a:rPr lang="ru-RU" sz="2000" dirty="0"/>
              <a:t>) Классификатор является типом классификаторов на основе </a:t>
            </a:r>
            <a:r>
              <a:rPr lang="ru-RU" sz="2000" dirty="0" err="1"/>
              <a:t>шейплетов</a:t>
            </a:r>
            <a:r>
              <a:rPr lang="ru-RU" sz="2000" dirty="0"/>
              <a:t>, основанных на так называемых  </a:t>
            </a:r>
            <a:r>
              <a:rPr lang="ru-RU" sz="2000" b="1" dirty="0"/>
              <a:t>ROCKET </a:t>
            </a:r>
            <a:r>
              <a:rPr lang="ru-RU" sz="2000" b="1" dirty="0" smtClean="0"/>
              <a:t>преобразованиях</a:t>
            </a:r>
            <a:r>
              <a:rPr lang="ru-RU" sz="2000" dirty="0" smtClean="0"/>
              <a:t>.</a:t>
            </a:r>
            <a:endParaRPr lang="ru-RU" sz="2000" dirty="0"/>
          </a:p>
          <a:p>
            <a:pPr lvl="1"/>
            <a:r>
              <a:rPr lang="ru-RU" sz="2000" dirty="0"/>
              <a:t>Преобразования  </a:t>
            </a:r>
            <a:r>
              <a:rPr lang="ru-RU" sz="2000" b="1" dirty="0"/>
              <a:t>ROCKET - это преобразования</a:t>
            </a:r>
            <a:r>
              <a:rPr lang="ru-RU" sz="2000" dirty="0"/>
              <a:t>  временных рядов с использованием случайных сверточных ядер (случайная длина, веса, смещение, расширение и заполнение).</a:t>
            </a:r>
          </a:p>
          <a:p>
            <a:pPr lvl="1"/>
            <a:r>
              <a:rPr lang="ru-RU" sz="2000" dirty="0"/>
              <a:t>ROCKET </a:t>
            </a:r>
            <a:r>
              <a:rPr lang="ru-RU" sz="2000" dirty="0" err="1"/>
              <a:t>Classifer</a:t>
            </a:r>
            <a:r>
              <a:rPr lang="ru-RU" sz="2000" dirty="0"/>
              <a:t> вычисляет два объекта из полученных карт признаков (после преобразований):</a:t>
            </a:r>
          </a:p>
          <a:p>
            <a:pPr lvl="1"/>
            <a:r>
              <a:rPr lang="ru-RU" sz="2000" dirty="0"/>
              <a:t>максимальное значение и соотношение положительных значений ко всем (</a:t>
            </a:r>
            <a:r>
              <a:rPr lang="ru-RU" sz="2000" dirty="0" err="1"/>
              <a:t>ppv</a:t>
            </a:r>
            <a:r>
              <a:rPr lang="ru-RU" sz="2000" dirty="0"/>
              <a:t>).</a:t>
            </a:r>
          </a:p>
          <a:p>
            <a:pPr lvl="1"/>
            <a:r>
              <a:rPr lang="ru-RU" sz="2000" dirty="0"/>
              <a:t>Преобразованные признаки используются для обучения линейного классификатора.</a:t>
            </a:r>
          </a:p>
        </p:txBody>
      </p:sp>
      <p:pic>
        <p:nvPicPr>
          <p:cNvPr id="3076" name="Picture 4" descr="Weights of the four most discriminative kernels  (criterion: mutual information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42"/>
          <a:stretch/>
        </p:blipFill>
        <p:spPr bwMode="auto">
          <a:xfrm>
            <a:off x="4409630" y="3743756"/>
            <a:ext cx="6457772" cy="28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76" y="2110581"/>
            <a:ext cx="6387446" cy="41518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</a:t>
            </a:r>
            <a:r>
              <a:rPr lang="en-US" sz="3200" dirty="0"/>
              <a:t>HIVE-COTE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Метод ансамбля с иерархическим коллективным голосованием на </a:t>
            </a:r>
            <a:r>
              <a:rPr lang="ru-RU" sz="2000" dirty="0"/>
              <a:t>основе преобразований (HIVE-COTE) - это мета-ансамбль, построенный на классификаторах, описанных ранее.</a:t>
            </a:r>
          </a:p>
          <a:p>
            <a:pPr lvl="0"/>
            <a:r>
              <a:rPr lang="ru-RU" sz="2000" dirty="0"/>
              <a:t>Прогнозы HIVE-COTE представляют собой средневзвешенное значение прогнозов, сделанных его участниками:</a:t>
            </a:r>
          </a:p>
          <a:p>
            <a:pPr lvl="1"/>
            <a:r>
              <a:rPr lang="ru-RU" sz="2000" dirty="0"/>
              <a:t>классификатор преобразования </a:t>
            </a:r>
            <a:r>
              <a:rPr lang="ru-RU" sz="2000" dirty="0" err="1"/>
              <a:t>шейплета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БОСС,</a:t>
            </a:r>
          </a:p>
          <a:p>
            <a:pPr lvl="1"/>
            <a:r>
              <a:rPr lang="ru-RU" sz="2000" dirty="0"/>
              <a:t>Лес временных рядов,</a:t>
            </a:r>
          </a:p>
          <a:p>
            <a:pPr lvl="1"/>
            <a:r>
              <a:rPr lang="en-US" sz="2000" dirty="0" smtClean="0"/>
              <a:t>RISE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/>
              <a:t>Каждый </a:t>
            </a:r>
            <a:r>
              <a:rPr lang="ru-RU" sz="2000" dirty="0" err="1"/>
              <a:t>подклассификатор</a:t>
            </a:r>
            <a:r>
              <a:rPr lang="ru-RU" sz="2000" dirty="0"/>
              <a:t> оценивает </a:t>
            </a:r>
            <a:r>
              <a:rPr lang="ru-RU" sz="2000" dirty="0" smtClean="0"/>
              <a:t>вероятность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 </a:t>
            </a:r>
            <a:r>
              <a:rPr lang="ru-RU" sz="2000" dirty="0"/>
              <a:t>каждого класса.</a:t>
            </a:r>
          </a:p>
          <a:p>
            <a:pPr lvl="0"/>
            <a:r>
              <a:rPr lang="ru-RU" sz="2000" dirty="0"/>
              <a:t>Затем блок управления объединяет эти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вероятности </a:t>
            </a:r>
            <a:r>
              <a:rPr lang="ru-RU" sz="2000" dirty="0"/>
              <a:t>(CAPWE).</a:t>
            </a:r>
          </a:p>
          <a:p>
            <a:pPr lvl="0"/>
            <a:r>
              <a:rPr lang="ru-RU" sz="2000" dirty="0"/>
              <a:t>Веса назначаются как относительная оценка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качества </a:t>
            </a:r>
            <a:r>
              <a:rPr lang="ru-RU" sz="2000" dirty="0"/>
              <a:t>классификатора, найденного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 </a:t>
            </a:r>
            <a:r>
              <a:rPr lang="ru-RU" sz="2000" dirty="0"/>
              <a:t>обучающих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500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</a:t>
            </a:r>
            <a:r>
              <a:rPr lang="en-US" sz="3200" b="1" dirty="0"/>
              <a:t>Прогноз временного ряда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1528276" cy="550349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Существует несколько типов решения задачи прогноза временных рядов.</a:t>
            </a:r>
          </a:p>
          <a:p>
            <a:pPr lvl="0"/>
            <a:r>
              <a:rPr lang="ru-RU" sz="2000" b="1" dirty="0"/>
              <a:t>Стохастические модели (или подход, основанный на моделях)</a:t>
            </a:r>
            <a:r>
              <a:rPr lang="ru-RU" sz="2000" dirty="0"/>
              <a:t> . Методы можно разделить на непараметрические и параметрические.</a:t>
            </a:r>
          </a:p>
          <a:p>
            <a:pPr lvl="0"/>
            <a:r>
              <a:rPr lang="ru-RU" sz="2000" b="1" dirty="0"/>
              <a:t>непараметрические,</a:t>
            </a:r>
            <a:r>
              <a:rPr lang="ru-RU" sz="2000" dirty="0"/>
              <a:t>  такие как скользящее среднее, </a:t>
            </a:r>
            <a:r>
              <a:rPr lang="ru-RU" sz="2000" dirty="0" err="1"/>
              <a:t>Холта</a:t>
            </a:r>
            <a:r>
              <a:rPr lang="ru-RU" sz="2000" dirty="0"/>
              <a:t>-Винтера, простая регрессия:</a:t>
            </a:r>
          </a:p>
          <a:p>
            <a:pPr lvl="1"/>
            <a:r>
              <a:rPr lang="ru-RU" sz="2000" dirty="0"/>
              <a:t>на основе аналитической модели поведения ряда,</a:t>
            </a:r>
          </a:p>
          <a:p>
            <a:pPr lvl="1"/>
            <a:r>
              <a:rPr lang="ru-RU" sz="2000" dirty="0"/>
              <a:t>легко обучаться и </a:t>
            </a:r>
            <a:r>
              <a:rPr lang="ru-RU" sz="2000" dirty="0" err="1" smtClean="0"/>
              <a:t>дообучаться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низкая вероятность переобучения,</a:t>
            </a:r>
          </a:p>
          <a:p>
            <a:pPr lvl="1"/>
            <a:r>
              <a:rPr lang="ru-RU" sz="2000" dirty="0"/>
              <a:t>обеспечивают наилучшую точность для сравнительно простых данных (стационарных с гауссовыми шумами или некоторыми простыми шумами, такими как симметрично распределенные).</a:t>
            </a:r>
          </a:p>
          <a:p>
            <a:pPr lvl="1"/>
            <a:r>
              <a:rPr lang="ru-RU" sz="2000" dirty="0"/>
              <a:t>точность сильно зависит от количества данных для обучения.</a:t>
            </a:r>
          </a:p>
          <a:p>
            <a:pPr lvl="1"/>
            <a:r>
              <a:rPr lang="ru-RU" sz="2000" dirty="0"/>
              <a:t>производительность резко снижается, если поведение данных отличается от предполагаемого (формируют предполагаемую статистическую гипотезу).</a:t>
            </a:r>
          </a:p>
          <a:p>
            <a:pPr lvl="1"/>
            <a:r>
              <a:rPr lang="ru-RU" sz="2000" dirty="0"/>
              <a:t>Хорошо работает только в одномерном случае.</a:t>
            </a:r>
          </a:p>
          <a:p>
            <a:pPr lvl="1"/>
            <a:r>
              <a:rPr lang="ru-RU" sz="2000" dirty="0"/>
              <a:t>Легко интерпретируется.</a:t>
            </a:r>
          </a:p>
          <a:p>
            <a:pPr lvl="1"/>
            <a:r>
              <a:rPr lang="ru-RU" sz="2000" dirty="0"/>
              <a:t>Может иметь аналитическое решение (например, для линейной регрессии).</a:t>
            </a:r>
          </a:p>
          <a:p>
            <a:pPr lvl="1"/>
            <a:r>
              <a:rPr lang="ru-RU" sz="2000" dirty="0"/>
              <a:t>Для </a:t>
            </a:r>
            <a:r>
              <a:rPr lang="ru-RU" sz="2000" dirty="0" smtClean="0"/>
              <a:t>работы </a:t>
            </a:r>
            <a:r>
              <a:rPr lang="ru-RU" sz="2000" dirty="0"/>
              <a:t>нам нужно знать тип распределения или делать серьезные предположения о нем.</a:t>
            </a:r>
          </a:p>
        </p:txBody>
      </p:sp>
    </p:spTree>
    <p:extLst>
      <p:ext uri="{BB962C8B-B14F-4D97-AF65-F5344CB8AC3E}">
        <p14:creationId xmlns:p14="http://schemas.microsoft.com/office/powerpoint/2010/main" val="6268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</a:t>
            </a:r>
            <a:r>
              <a:rPr lang="en-US" sz="3200" b="1" dirty="0"/>
              <a:t>Прогноз временного ряда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 smtClean="0"/>
              <a:t>Параметрические методы,</a:t>
            </a:r>
            <a:r>
              <a:rPr lang="ru-RU" sz="2000" dirty="0"/>
              <a:t>  такие как ARIMA, GARCH, </a:t>
            </a:r>
            <a:r>
              <a:rPr lang="ru-RU" sz="2000" dirty="0" err="1"/>
              <a:t>Prophet</a:t>
            </a:r>
            <a:r>
              <a:rPr lang="ru-RU" sz="2000" dirty="0"/>
              <a:t> и т. д.</a:t>
            </a:r>
          </a:p>
          <a:p>
            <a:pPr lvl="1"/>
            <a:r>
              <a:rPr lang="ru-RU" sz="2000" dirty="0" err="1" smtClean="0"/>
              <a:t>Строяться</a:t>
            </a:r>
            <a:r>
              <a:rPr lang="ru-RU" sz="2000" dirty="0" smtClean="0"/>
              <a:t> на </a:t>
            </a:r>
            <a:r>
              <a:rPr lang="ru-RU" sz="2000" dirty="0"/>
              <a:t>основе аналитико-параметрической модели поведения ряда,</a:t>
            </a:r>
          </a:p>
          <a:p>
            <a:pPr lvl="1"/>
            <a:r>
              <a:rPr lang="ru-RU" sz="2000" dirty="0"/>
              <a:t>прост для понимания и реализации,</a:t>
            </a:r>
          </a:p>
          <a:p>
            <a:pPr lvl="1"/>
            <a:r>
              <a:rPr lang="ru-RU" sz="2000" dirty="0"/>
              <a:t>легко обучаться и </a:t>
            </a:r>
            <a:r>
              <a:rPr lang="ru-RU" sz="2000" dirty="0" err="1" smtClean="0"/>
              <a:t>дообучаться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обеспечивают достаточно высокую точность прогноза,</a:t>
            </a:r>
          </a:p>
          <a:p>
            <a:pPr lvl="1"/>
            <a:r>
              <a:rPr lang="ru-RU" sz="2000" dirty="0"/>
              <a:t>лучше работать с одномерными данными,</a:t>
            </a:r>
          </a:p>
          <a:p>
            <a:pPr lvl="1"/>
            <a:r>
              <a:rPr lang="ru-RU" sz="2000" dirty="0"/>
              <a:t>лучше </a:t>
            </a:r>
            <a:r>
              <a:rPr lang="ru-RU" sz="2000" dirty="0" smtClean="0"/>
              <a:t>при </a:t>
            </a:r>
            <a:r>
              <a:rPr lang="ru-RU" sz="2000" dirty="0"/>
              <a:t>относительно </a:t>
            </a:r>
            <a:r>
              <a:rPr lang="ru-RU" sz="2000" dirty="0" smtClean="0"/>
              <a:t>простых </a:t>
            </a:r>
            <a:r>
              <a:rPr lang="ru-RU" sz="2000" dirty="0" err="1" smtClean="0"/>
              <a:t>нестационарностях</a:t>
            </a:r>
            <a:r>
              <a:rPr lang="ru-RU" sz="2000" dirty="0" smtClean="0"/>
              <a:t> в </a:t>
            </a:r>
            <a:r>
              <a:rPr lang="ru-RU" sz="2000" dirty="0" err="1" smtClean="0"/>
              <a:t>даннных</a:t>
            </a:r>
            <a:r>
              <a:rPr lang="ru-RU" sz="2000" dirty="0" smtClean="0"/>
              <a:t>,</a:t>
            </a:r>
            <a:endParaRPr lang="ru-RU" sz="2000" dirty="0"/>
          </a:p>
          <a:p>
            <a:pPr lvl="1"/>
            <a:r>
              <a:rPr lang="ru-RU" sz="2000" dirty="0"/>
              <a:t>точность сильно зависит от количества данных для обучения,</a:t>
            </a:r>
          </a:p>
          <a:p>
            <a:pPr lvl="1"/>
            <a:r>
              <a:rPr lang="ru-RU" sz="2000" dirty="0"/>
              <a:t>точность сильно зависит от выбора значений </a:t>
            </a:r>
            <a:r>
              <a:rPr lang="ru-RU" sz="2000" dirty="0" err="1"/>
              <a:t>гиперпараметров</a:t>
            </a:r>
            <a:r>
              <a:rPr lang="ru-RU" sz="2000" dirty="0"/>
              <a:t> (здесь </a:t>
            </a:r>
            <a:r>
              <a:rPr lang="ru-RU" sz="2000" dirty="0" err="1"/>
              <a:t>гиперпараметры</a:t>
            </a:r>
            <a:r>
              <a:rPr lang="ru-RU" sz="2000" dirty="0"/>
              <a:t> являются аналогом статистической гипотезы в непараметрическом подходе),</a:t>
            </a:r>
          </a:p>
          <a:p>
            <a:pPr lvl="1"/>
            <a:r>
              <a:rPr lang="ru-RU" sz="2000" dirty="0"/>
              <a:t>не может справиться со сложной нелинейной зависимостью между данными,</a:t>
            </a:r>
          </a:p>
          <a:p>
            <a:pPr lvl="1"/>
            <a:r>
              <a:rPr lang="ru-RU" sz="2000" dirty="0" err="1" smtClean="0"/>
              <a:t>нихкая</a:t>
            </a:r>
            <a:r>
              <a:rPr lang="ru-RU" sz="2000" dirty="0" smtClean="0"/>
              <a:t> </a:t>
            </a:r>
            <a:r>
              <a:rPr lang="ru-RU" sz="2000" dirty="0"/>
              <a:t>производительность для огромных многомерных </a:t>
            </a:r>
            <a:r>
              <a:rPr lang="ru-RU" sz="2000" dirty="0" smtClean="0"/>
              <a:t>нестационарных рядов (</a:t>
            </a:r>
            <a:r>
              <a:rPr lang="ru-RU" sz="2000" dirty="0"/>
              <a:t>особенно в случае </a:t>
            </a:r>
            <a:r>
              <a:rPr lang="ru-RU" sz="2000" dirty="0" smtClean="0"/>
              <a:t>данных </a:t>
            </a:r>
            <a:r>
              <a:rPr lang="ru-RU" sz="2000" dirty="0"/>
              <a:t>с различным поведением и т. д.).</a:t>
            </a:r>
          </a:p>
          <a:p>
            <a:pPr lvl="1"/>
            <a:r>
              <a:rPr lang="ru-RU" sz="2000" dirty="0" smtClean="0"/>
              <a:t>Легко </a:t>
            </a:r>
            <a:r>
              <a:rPr lang="ru-RU" sz="2000" dirty="0"/>
              <a:t>интерпретируется.</a:t>
            </a:r>
          </a:p>
          <a:p>
            <a:pPr lvl="1"/>
            <a:r>
              <a:rPr lang="ru-RU" sz="2000" dirty="0"/>
              <a:t>Более устойчивый к выводам в случае хорошо выбранной модели (из-за сверхвысокого разрешения с выводами для небольших наборов данных</a:t>
            </a:r>
            <a:r>
              <a:rPr lang="ru-RU" sz="2000" dirty="0" smtClean="0"/>
              <a:t>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034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</a:t>
            </a:r>
            <a:r>
              <a:rPr lang="en-US" sz="3200" b="1" dirty="0"/>
              <a:t>Прогноз временного ряда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 smtClean="0"/>
              <a:t>Модели, управляемые данными (или подход машинного обучения)</a:t>
            </a:r>
            <a:endParaRPr lang="ru-RU" sz="2000" dirty="0" smtClean="0"/>
          </a:p>
          <a:p>
            <a:pPr lvl="0"/>
            <a:r>
              <a:rPr lang="ru-RU" sz="2000" dirty="0" smtClean="0"/>
              <a:t>Методы можно разделить на классическое машинное обучение и глубокую нейронную сеть.</a:t>
            </a:r>
          </a:p>
          <a:p>
            <a:pPr lvl="0"/>
            <a:r>
              <a:rPr lang="ru-RU" sz="2000" b="1" dirty="0" smtClean="0"/>
              <a:t>Классические модели, управляемые данными (или подход машинного обучения)</a:t>
            </a:r>
            <a:r>
              <a:rPr lang="ru-RU" sz="2000" dirty="0" smtClean="0"/>
              <a:t> .</a:t>
            </a:r>
          </a:p>
          <a:p>
            <a:pPr lvl="0"/>
            <a:r>
              <a:rPr lang="ru-RU" sz="2000" dirty="0" smtClean="0"/>
              <a:t>Такие методы, как векторная регрессия (SVR), случайный лес регрессии, </a:t>
            </a:r>
            <a:r>
              <a:rPr lang="ru-RU" sz="2000" dirty="0" err="1" smtClean="0"/>
              <a:t>XGBoost</a:t>
            </a:r>
            <a:r>
              <a:rPr lang="ru-RU" sz="2000" dirty="0" smtClean="0"/>
              <a:t> и </a:t>
            </a:r>
            <a:r>
              <a:rPr lang="ru-RU" sz="2000" dirty="0" err="1" smtClean="0"/>
              <a:t>тд</a:t>
            </a:r>
            <a:r>
              <a:rPr lang="ru-RU" sz="2000" dirty="0" smtClean="0"/>
              <a:t>.</a:t>
            </a:r>
          </a:p>
          <a:p>
            <a:pPr lvl="1"/>
            <a:r>
              <a:rPr lang="ru-RU" sz="2000" dirty="0" smtClean="0"/>
              <a:t>Позволяют работать с сильно нелинейными данными.</a:t>
            </a:r>
          </a:p>
          <a:p>
            <a:pPr lvl="1"/>
            <a:r>
              <a:rPr lang="ru-RU" sz="2000" dirty="0" smtClean="0"/>
              <a:t>Нет необходимости в статистической гипотезе для модели.</a:t>
            </a:r>
          </a:p>
          <a:p>
            <a:pPr lvl="1"/>
            <a:r>
              <a:rPr lang="ru-RU" sz="2000" dirty="0" smtClean="0"/>
              <a:t>Хорошо справляется с нестационарными отношениями между данными.</a:t>
            </a:r>
          </a:p>
          <a:p>
            <a:pPr lvl="1"/>
            <a:r>
              <a:rPr lang="ru-RU" sz="2000" dirty="0" smtClean="0"/>
              <a:t>Легко тренировать.</a:t>
            </a:r>
          </a:p>
          <a:p>
            <a:pPr lvl="1"/>
            <a:r>
              <a:rPr lang="ru-RU" sz="2000" dirty="0" smtClean="0"/>
              <a:t>Точность сильно зависит от выбора значений </a:t>
            </a:r>
            <a:r>
              <a:rPr lang="ru-RU" sz="2000" dirty="0" err="1" smtClean="0"/>
              <a:t>гиперпараметров</a:t>
            </a:r>
            <a:r>
              <a:rPr lang="ru-RU" sz="2000" dirty="0" smtClean="0"/>
              <a:t>.</a:t>
            </a:r>
          </a:p>
          <a:p>
            <a:pPr lvl="1"/>
            <a:r>
              <a:rPr lang="ru-RU" sz="2000" dirty="0" smtClean="0"/>
              <a:t>Неявная зависимость выбранной модели и данных от результатов прогноза.</a:t>
            </a:r>
          </a:p>
          <a:p>
            <a:pPr lvl="1"/>
            <a:r>
              <a:rPr lang="ru-RU" sz="2000" dirty="0" smtClean="0"/>
              <a:t>Точность сильно зависит от сходства между обученными данными и данными вывода.</a:t>
            </a:r>
          </a:p>
          <a:p>
            <a:pPr lvl="1"/>
            <a:r>
              <a:rPr lang="ru-RU" sz="2000" dirty="0" smtClean="0"/>
              <a:t>Трудно достичь сопоставимой точности с подходом на основе модели для относительно простых данных.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7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ru-RU" sz="3200" b="1" dirty="0" smtClean="0"/>
              <a:t>Методы машинного обучения</a:t>
            </a:r>
            <a:r>
              <a:rPr lang="en-US" sz="3200" b="1" dirty="0" smtClean="0"/>
              <a:t>. </a:t>
            </a:r>
            <a:r>
              <a:rPr lang="en-US" sz="3200" b="1" dirty="0"/>
              <a:t>Прогноз временного ряда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Глубокая нейронная сеть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Нет необходимости в статистической гипотезе или конкретной форме модели.</a:t>
            </a:r>
          </a:p>
          <a:p>
            <a:pPr lvl="1"/>
            <a:r>
              <a:rPr lang="ru-RU" sz="2000" dirty="0"/>
              <a:t>Может аппроксимировать любую функцию с пропущенными данными, аномалиями и другими нерегулярными шаблонами.</a:t>
            </a:r>
          </a:p>
          <a:p>
            <a:pPr lvl="1"/>
            <a:r>
              <a:rPr lang="ru-RU" sz="2000" dirty="0"/>
              <a:t>Позволяют работать с огромными многомерными рядами данных со сложной взаимосвязью поведения между данными.</a:t>
            </a:r>
          </a:p>
          <a:p>
            <a:pPr lvl="1"/>
            <a:r>
              <a:rPr lang="ru-RU" sz="2000" dirty="0"/>
              <a:t>Автоматически извлекают и обрабатывают сложные признаки и отношения между ними.</a:t>
            </a:r>
          </a:p>
          <a:p>
            <a:pPr lvl="1"/>
            <a:r>
              <a:rPr lang="ru-RU" sz="2000" dirty="0"/>
              <a:t>Требуется жесткая настройка </a:t>
            </a:r>
            <a:r>
              <a:rPr lang="ru-RU" sz="2000" dirty="0" err="1"/>
              <a:t>гиперпараметров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Часто требуется ансамбль сетей для получения высокой точности.</a:t>
            </a:r>
          </a:p>
          <a:p>
            <a:pPr lvl="1"/>
            <a:r>
              <a:rPr lang="ru-RU" sz="2000" dirty="0"/>
              <a:t>Тяжело перетренировать.</a:t>
            </a:r>
          </a:p>
          <a:p>
            <a:pPr lvl="1"/>
            <a:r>
              <a:rPr lang="ru-RU" sz="2000" dirty="0"/>
              <a:t>Трудно достичь сопоставимой точности с подходом на основе модели для относительно простых рядов.</a:t>
            </a:r>
          </a:p>
          <a:p>
            <a:pPr lvl="0"/>
            <a:r>
              <a:rPr lang="ru-RU" sz="2000" dirty="0"/>
              <a:t>Выбор конкретных методов зависит от поставленной задачи.</a:t>
            </a:r>
          </a:p>
          <a:p>
            <a:pPr lvl="0"/>
            <a:r>
              <a:rPr lang="ru-RU" sz="2000" dirty="0"/>
              <a:t>Для простых и одномерных данных рекомендуется подход, основанный на модели.</a:t>
            </a:r>
          </a:p>
          <a:p>
            <a:pPr lvl="0"/>
            <a:r>
              <a:rPr lang="ru-RU" sz="2000" dirty="0"/>
              <a:t>Для сложных и многомерных данных в большом количестве модели, управляемые данными, могут обеспечить лучшую производительность.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6682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en-US" b="1" dirty="0"/>
              <a:t>Обнаружение аномалий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Различают локальные и глобальные аномалии.</a:t>
            </a:r>
          </a:p>
          <a:p>
            <a:pPr algn="l" rtl="0"/>
            <a:r>
              <a:rPr lang="en-US" sz="2000" b="1" dirty="0" err="1" smtClean="0"/>
              <a:t>локальная</a:t>
            </a:r>
            <a:r>
              <a:rPr lang="en-US" sz="2000" b="1" dirty="0" smtClean="0"/>
              <a:t> </a:t>
            </a:r>
            <a:r>
              <a:rPr lang="en-US" sz="2000" b="1" dirty="0" err="1"/>
              <a:t>аномалия</a:t>
            </a:r>
            <a:r>
              <a:rPr lang="en-US" sz="2000" dirty="0"/>
              <a:t> </a:t>
            </a:r>
            <a:r>
              <a:rPr lang="en-US" sz="2000" dirty="0" err="1" smtClean="0"/>
              <a:t>предполагае</a:t>
            </a:r>
            <a:r>
              <a:rPr lang="ru-RU" sz="2000" dirty="0" smtClean="0"/>
              <a:t>т</a:t>
            </a:r>
            <a:r>
              <a:rPr lang="en-US" sz="2000" dirty="0" smtClean="0"/>
              <a:t>,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en-US" sz="2000" dirty="0" err="1" smtClean="0"/>
              <a:t>значени</a:t>
            </a:r>
            <a:r>
              <a:rPr lang="ru-RU" sz="2000" dirty="0" smtClean="0"/>
              <a:t>я</a:t>
            </a:r>
            <a:r>
              <a:rPr lang="en-US" sz="2000" dirty="0" smtClean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 smtClean="0"/>
              <a:t>превыша</a:t>
            </a:r>
            <a:r>
              <a:rPr lang="ru-RU" sz="2000" dirty="0" smtClean="0"/>
              <a:t>ю</a:t>
            </a:r>
            <a:r>
              <a:rPr lang="en-US" sz="2000" dirty="0" smtClean="0"/>
              <a:t>т </a:t>
            </a:r>
            <a:r>
              <a:rPr lang="en-US" sz="2000" dirty="0"/>
              <a:t>общий диапазон значений</a:t>
            </a:r>
            <a:r>
              <a:rPr lang="en-US" sz="2000" dirty="0" smtClean="0"/>
              <a:t>.</a:t>
            </a:r>
            <a:endParaRPr lang="en-US" sz="2000" dirty="0"/>
          </a:p>
          <a:p>
            <a:pPr algn="l" rtl="0"/>
            <a:r>
              <a:rPr lang="en-US" sz="2000" b="1" dirty="0" err="1" smtClean="0"/>
              <a:t>глобальная</a:t>
            </a:r>
            <a:r>
              <a:rPr lang="en-US" sz="2000" b="1" dirty="0" smtClean="0"/>
              <a:t> </a:t>
            </a:r>
            <a:r>
              <a:rPr lang="en-US" sz="2000" b="1" dirty="0" err="1"/>
              <a:t>аномалия</a:t>
            </a:r>
            <a:r>
              <a:rPr lang="en-US" sz="2000" dirty="0"/>
              <a:t> </a:t>
            </a:r>
            <a:r>
              <a:rPr lang="en-US" sz="2000" dirty="0" err="1" smtClean="0"/>
              <a:t>предполагае</a:t>
            </a:r>
            <a:r>
              <a:rPr lang="ru-RU" sz="2000" dirty="0" smtClean="0"/>
              <a:t>т</a:t>
            </a:r>
            <a:r>
              <a:rPr lang="en-US" sz="2000" dirty="0" smtClean="0"/>
              <a:t>,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en-US" sz="2000" dirty="0" smtClean="0"/>
              <a:t>е</a:t>
            </a:r>
            <a:r>
              <a:rPr lang="ru-RU" sz="2000" dirty="0" smtClean="0"/>
              <a:t>е</a:t>
            </a:r>
            <a:r>
              <a:rPr lang="en-US" sz="2000" dirty="0" smtClean="0"/>
              <a:t> </a:t>
            </a:r>
            <a:r>
              <a:rPr lang="en-US" sz="2000" dirty="0" err="1" smtClean="0"/>
              <a:t>значени</a:t>
            </a:r>
            <a:r>
              <a:rPr lang="ru-RU" sz="2000" dirty="0" smtClean="0"/>
              <a:t>я</a:t>
            </a:r>
            <a:r>
              <a:rPr lang="en-US" sz="2000" dirty="0" smtClean="0"/>
              <a:t> </a:t>
            </a:r>
            <a:r>
              <a:rPr lang="en-US" sz="2000" dirty="0" err="1"/>
              <a:t>значительно</a:t>
            </a:r>
            <a:r>
              <a:rPr lang="en-US" sz="2000" dirty="0"/>
              <a:t> </a:t>
            </a:r>
            <a:r>
              <a:rPr lang="en-US" sz="2000" dirty="0" err="1" smtClean="0"/>
              <a:t>превыша</a:t>
            </a:r>
            <a:r>
              <a:rPr lang="ru-RU" sz="2000" dirty="0" smtClean="0"/>
              <a:t>ю</a:t>
            </a:r>
            <a:r>
              <a:rPr lang="en-US" sz="2000" dirty="0" smtClean="0"/>
              <a:t>т </a:t>
            </a:r>
            <a:r>
              <a:rPr lang="en-US" sz="2000" dirty="0"/>
              <a:t>общий диапазон значений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локальных и глобальных точечных </a:t>
            </a:r>
            <a:r>
              <a:rPr lang="en-US" sz="2000" dirty="0" err="1"/>
              <a:t>аномалий</a:t>
            </a:r>
            <a:r>
              <a:rPr lang="en-US" sz="2000" dirty="0" smtClean="0"/>
              <a:t>.</a:t>
            </a:r>
            <a:endParaRPr lang="ru-RU" sz="2000" dirty="0" smtClean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22" y="3038830"/>
            <a:ext cx="9786173" cy="26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en-US" b="1" dirty="0"/>
              <a:t>Обнаружение аномалий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9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948583"/>
            <a:ext cx="5213503" cy="5489575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736" y="948583"/>
            <a:ext cx="7340837" cy="5811139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По  своему поведению можно выделить следующие  </a:t>
            </a:r>
            <a:r>
              <a:rPr lang="ru-RU" sz="2000" b="1" dirty="0"/>
              <a:t>типы аномалий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Внезапный  </a:t>
            </a:r>
            <a:r>
              <a:rPr lang="ru-RU" sz="2000" b="1" dirty="0"/>
              <a:t>точечный скачок</a:t>
            </a:r>
            <a:r>
              <a:rPr lang="ru-RU" sz="2000" dirty="0"/>
              <a:t> , отсутствие или коллапс  значения метрики (или выборки)  .</a:t>
            </a:r>
          </a:p>
          <a:p>
            <a:pPr lvl="0"/>
            <a:r>
              <a:rPr lang="ru-RU" sz="2000" dirty="0"/>
              <a:t>Внезапное и кратковременное  </a:t>
            </a:r>
            <a:r>
              <a:rPr lang="ru-RU" sz="2000" b="1" dirty="0"/>
              <a:t>изменение дисперсии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Внезапный и кратковременный  </a:t>
            </a:r>
            <a:r>
              <a:rPr lang="ru-RU" sz="2000" b="1" dirty="0"/>
              <a:t>сдвиг уровня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Внезапное и кратковременное  </a:t>
            </a:r>
            <a:r>
              <a:rPr lang="ru-RU" sz="2000" b="1" dirty="0"/>
              <a:t>изменение </a:t>
            </a:r>
            <a:r>
              <a:rPr lang="ru-RU" sz="2000" b="1" dirty="0" smtClean="0"/>
              <a:t>огибающей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Внезапное и  </a:t>
            </a:r>
            <a:r>
              <a:rPr lang="ru-RU" sz="2000" b="1" dirty="0"/>
              <a:t>кратковременное отсутствие сезонности или изменение</a:t>
            </a:r>
            <a:r>
              <a:rPr lang="ru-RU" sz="2000" dirty="0"/>
              <a:t>  поведения.</a:t>
            </a:r>
          </a:p>
          <a:p>
            <a:pPr lvl="0"/>
            <a:r>
              <a:rPr lang="ru-RU" sz="2000" b="1" dirty="0"/>
              <a:t>Сочетание</a:t>
            </a:r>
            <a:r>
              <a:rPr lang="ru-RU" sz="2000" dirty="0"/>
              <a:t>  предыдущих случаев.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Относительно длительное поведение аномалии иногда называют контекстной аномалией или коллективной аномалией.</a:t>
            </a:r>
          </a:p>
          <a:p>
            <a:pPr lvl="0"/>
            <a:r>
              <a:rPr lang="ru-RU" sz="2000" dirty="0"/>
              <a:t>Контекстные аномалии - это </a:t>
            </a:r>
            <a:r>
              <a:rPr lang="ru-RU" sz="2000" dirty="0" smtClean="0"/>
              <a:t>сегменты </a:t>
            </a:r>
            <a:r>
              <a:rPr lang="ru-RU" sz="2000" dirty="0"/>
              <a:t>данных</a:t>
            </a:r>
            <a:r>
              <a:rPr lang="ru-RU" sz="2000" dirty="0" smtClean="0"/>
              <a:t>, </a:t>
            </a:r>
            <a:r>
              <a:rPr lang="ru-RU" sz="2000" dirty="0"/>
              <a:t>«не являются самими собой».</a:t>
            </a:r>
          </a:p>
        </p:txBody>
      </p:sp>
    </p:spTree>
    <p:extLst>
      <p:ext uri="{BB962C8B-B14F-4D97-AF65-F5344CB8AC3E}">
        <p14:creationId xmlns:p14="http://schemas.microsoft.com/office/powerpoint/2010/main" val="29473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ru-RU" b="1" dirty="0" smtClean="0"/>
              <a:t>Обнаружение аномалий. </a:t>
            </a:r>
            <a:r>
              <a:rPr lang="en-US" b="1" dirty="0" smtClean="0"/>
              <a:t>Пример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pPr algn="l" rtl="0"/>
            <a:r>
              <a:rPr lang="en-US" dirty="0"/>
              <a:t>Пример аномалии изменения дисперсии.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7075"/>
            <a:ext cx="4505325" cy="350882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24375" y="1997075"/>
            <a:ext cx="5139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Пример аномалии сдвига уровня.</a:t>
            </a:r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698095"/>
            <a:ext cx="49720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ru-RU" b="1" dirty="0" smtClean="0"/>
              <a:t>Обнаружение аномалий. </a:t>
            </a:r>
            <a:r>
              <a:rPr lang="en-US" b="1" dirty="0" smtClean="0"/>
              <a:t>Пример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pPr algn="l" rtl="0"/>
            <a:r>
              <a:rPr lang="en-US" dirty="0"/>
              <a:t>Пример аномалии </a:t>
            </a:r>
            <a:r>
              <a:rPr lang="en-US" dirty="0" err="1"/>
              <a:t>изменения</a:t>
            </a:r>
            <a:r>
              <a:rPr lang="en-US" dirty="0"/>
              <a:t> </a:t>
            </a:r>
            <a:r>
              <a:rPr lang="ru-RU" dirty="0" smtClean="0"/>
              <a:t>огибающей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0" y="1772384"/>
            <a:ext cx="5100620" cy="332993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970457" y="1755774"/>
            <a:ext cx="39660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Пример </a:t>
            </a:r>
            <a:r>
              <a:rPr lang="en-US" sz="2800" dirty="0" smtClean="0"/>
              <a:t>сезонность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аномалия поведения.</a:t>
            </a:r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2947946"/>
            <a:ext cx="6416385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pPr algn="l" rtl="0"/>
            <a:r>
              <a:rPr lang="ru-RU" b="1" dirty="0" smtClean="0"/>
              <a:t>Обнаружение аномалий. </a:t>
            </a:r>
            <a:r>
              <a:rPr lang="en-US" b="1" dirty="0" smtClean="0"/>
              <a:t>Пример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pPr algn="l" rtl="0"/>
            <a:r>
              <a:rPr lang="en-US" dirty="0"/>
              <a:t>Пример внезапного отсутствия сезонности и </a:t>
            </a:r>
            <a:r>
              <a:rPr lang="ru-RU" dirty="0" err="1" smtClean="0"/>
              <a:t>изменеие</a:t>
            </a:r>
            <a:r>
              <a:rPr lang="ru-RU" dirty="0" smtClean="0"/>
              <a:t> </a:t>
            </a:r>
            <a:r>
              <a:rPr lang="en-US" dirty="0" err="1" smtClean="0"/>
              <a:t>уровен</a:t>
            </a:r>
            <a:r>
              <a:rPr lang="ru-RU" dirty="0" smtClean="0"/>
              <a:t>я</a:t>
            </a:r>
            <a:r>
              <a:rPr lang="en-US" dirty="0" smtClean="0"/>
              <a:t> </a:t>
            </a:r>
            <a:r>
              <a:rPr lang="en-US" dirty="0"/>
              <a:t>аномалия сдвига.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84350"/>
            <a:ext cx="6690186" cy="43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489680C595D7F4DBC2E94F9C2463AE9" ma:contentTypeVersion="0" ma:contentTypeDescription="Создание документа." ma:contentTypeScope="" ma:versionID="b1825ab652b8899934f626092ba259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DAF6A7-4185-48D0-B7B4-661E6CA957FC}"/>
</file>

<file path=customXml/itemProps2.xml><?xml version="1.0" encoding="utf-8"?>
<ds:datastoreItem xmlns:ds="http://schemas.openxmlformats.org/officeDocument/2006/customXml" ds:itemID="{5A0F4086-3251-46BB-8C23-2B837DDE1C78}"/>
</file>

<file path=customXml/itemProps3.xml><?xml version="1.0" encoding="utf-8"?>
<ds:datastoreItem xmlns:ds="http://schemas.openxmlformats.org/officeDocument/2006/customXml" ds:itemID="{205075FC-F41D-4306-8E82-C53CCAD5E04D}"/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1849</Words>
  <Application>Microsoft Office PowerPoint</Application>
  <PresentationFormat>Широкоэкранный</PresentationFormat>
  <Paragraphs>330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Verdana</vt:lpstr>
      <vt:lpstr>Тема Office</vt:lpstr>
      <vt:lpstr>Специфика методов машинного обучения при анализе временных рядов</vt:lpstr>
      <vt:lpstr>Обнаружение аномалий</vt:lpstr>
      <vt:lpstr>Обнаружение аномалий</vt:lpstr>
      <vt:lpstr>Обнаружение аномалий</vt:lpstr>
      <vt:lpstr>Обнаружение аномалий</vt:lpstr>
      <vt:lpstr>Обнаружение аномалий</vt:lpstr>
      <vt:lpstr>Обнаружение аномалий. Пример</vt:lpstr>
      <vt:lpstr>Обнаружение аномалий. Пример</vt:lpstr>
      <vt:lpstr>Обнаружение аномалий. Пример</vt:lpstr>
      <vt:lpstr>Обнаружение аномалий. подходы</vt:lpstr>
      <vt:lpstr>Обнаружение аномалий. Методы</vt:lpstr>
      <vt:lpstr>Обнаружение аномалий. BoxPlot</vt:lpstr>
      <vt:lpstr>Обнаружение аномалий. BoxPlot</vt:lpstr>
      <vt:lpstr>Обнаружение аномалий. Методы без учителя</vt:lpstr>
      <vt:lpstr>Обнаружение аномалий. Методы без учителя</vt:lpstr>
      <vt:lpstr>Обнаружение аномалий. Методы без учителя</vt:lpstr>
      <vt:lpstr>Обнаружение аномалий. Методы без учителя</vt:lpstr>
      <vt:lpstr>Обнаружение аномалий. Методы без учителя</vt:lpstr>
      <vt:lpstr>Обнаружение аномалий. Методы без учителя</vt:lpstr>
      <vt:lpstr>Обнаружение аномалий на основе кластеризации</vt:lpstr>
      <vt:lpstr>Обнаружение аномалий на основе кластеризации</vt:lpstr>
      <vt:lpstr>Обнаружение аномалий. Изоляционный лес</vt:lpstr>
      <vt:lpstr>Обнаружение аномалий. Изоляция лес</vt:lpstr>
      <vt:lpstr>Обнаружение аномалий. Полу-контролируемые методы. Z-оценка</vt:lpstr>
      <vt:lpstr>Обнаружение аномалий. Полу-контролируемые методы.  OSVM </vt:lpstr>
      <vt:lpstr>Обнаружение аномалий. Полу-контролируемые методы.  Автоэнкодер </vt:lpstr>
      <vt:lpstr>Обнаружение аномалий. Полу-контролируемые методы.  Автоэнкодер </vt:lpstr>
      <vt:lpstr>Обнаружение аномалий. Методы с учителем</vt:lpstr>
      <vt:lpstr>Классическое машинное обучение с учителем</vt:lpstr>
      <vt:lpstr>Классическое машинное обучение с учителем</vt:lpstr>
      <vt:lpstr>Методы машинного обучения. k-ближайших соседей</vt:lpstr>
      <vt:lpstr>Методы машинного обучения.  k-ближайших соседей</vt:lpstr>
      <vt:lpstr>Методы машинного обучения.  Лес временных рядов (TSF)</vt:lpstr>
      <vt:lpstr>Методы машинного обучения.  Спектральный ансамбль со случайными интервалами (RISE)</vt:lpstr>
      <vt:lpstr>Методы машинного обучения.  Спектральный ансамбль со случайными интервалами (RISE)</vt:lpstr>
      <vt:lpstr>Методы машинного обучения.  Классификаторы на основе шейплетов</vt:lpstr>
      <vt:lpstr>Методы машинного обучения.  Классификаторы на основе шейплетов</vt:lpstr>
      <vt:lpstr>Методы машинного обучения.  Классификаторы на основе словарей</vt:lpstr>
      <vt:lpstr>Методы машинного обучения.  Классификаторы на основе словарей BOSS</vt:lpstr>
      <vt:lpstr>Методы машинного обучения.  Классификаторы на основе словарей BOSS</vt:lpstr>
      <vt:lpstr>Методы машинного обучения. ROCKET Классификатор</vt:lpstr>
      <vt:lpstr>Методы машинного обучения. HIVE-COTE</vt:lpstr>
      <vt:lpstr>Методы машинного обучения. Прогноз временного ряда</vt:lpstr>
      <vt:lpstr>Методы машинного обучения. Прогноз временного ряда</vt:lpstr>
      <vt:lpstr>Методы машинного обучения. Прогноз временного ряда</vt:lpstr>
      <vt:lpstr>Методы машинного обучения. Прогноз временного ряда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153</cp:revision>
  <dcterms:created xsi:type="dcterms:W3CDTF">2021-11-21T16:45:21Z</dcterms:created>
  <dcterms:modified xsi:type="dcterms:W3CDTF">2021-12-02T09:45:13Z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0x0101008489680C595D7F4DBC2E94F9C2463AE9</vt:lpwstr>
  </property>
</Properties>
</file>